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4" r:id="rId1"/>
  </p:sldMasterIdLst>
  <p:notesMasterIdLst>
    <p:notesMasterId r:id="rId45"/>
  </p:notesMasterIdLst>
  <p:handoutMasterIdLst>
    <p:handoutMasterId r:id="rId46"/>
  </p:handoutMasterIdLst>
  <p:sldIdLst>
    <p:sldId id="256" r:id="rId2"/>
    <p:sldId id="296" r:id="rId3"/>
    <p:sldId id="262" r:id="rId4"/>
    <p:sldId id="263" r:id="rId5"/>
    <p:sldId id="30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7" r:id="rId39"/>
    <p:sldId id="298" r:id="rId40"/>
    <p:sldId id="299" r:id="rId41"/>
    <p:sldId id="300" r:id="rId42"/>
    <p:sldId id="301" r:id="rId43"/>
    <p:sldId id="259" r:id="rId44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88888"/>
    <a:srgbClr val="000000"/>
    <a:srgbClr val="393939"/>
    <a:srgbClr val="FFFFFF"/>
    <a:srgbClr val="E6E6E6"/>
    <a:srgbClr val="323E1A"/>
    <a:srgbClr val="003300"/>
    <a:srgbClr val="00009A"/>
    <a:srgbClr val="000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 autoAdjust="0"/>
  </p:normalViewPr>
  <p:slideViewPr>
    <p:cSldViewPr showGuides="1">
      <p:cViewPr varScale="1">
        <p:scale>
          <a:sx n="69" d="100"/>
          <a:sy n="69" d="100"/>
        </p:scale>
        <p:origin x="980" y="6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t>2022/7/7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t>2022/7/7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28"/>
            <a:ext cx="9906000" cy="682034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</p:spPr>
        <p:txBody>
          <a:bodyPr/>
          <a:lstStyle>
            <a:lvl1pPr>
              <a:defRPr lang="zh-TW" altLang="en-US" sz="3600" b="1" kern="1200" spc="300" dirty="0">
                <a:solidFill>
                  <a:srgbClr val="888888"/>
                </a:solidFill>
                <a:latin typeface="Microsoft YaHei UI" pitchFamily="34" charset="-122"/>
                <a:ea typeface="Microsoft YaHei UI" pitchFamily="34" charset="-122"/>
                <a:cs typeface="+mj-cs"/>
              </a:defRPr>
            </a:lvl1pPr>
          </a:lstStyle>
          <a:p>
            <a:pPr lvl="0" algn="ctr" defTabSz="914400" rtl="0" eaLnBrk="1" latinLnBrk="0" hangingPunct="1">
              <a:spcBef>
                <a:spcPct val="0"/>
              </a:spcBef>
              <a:buNone/>
            </a:pPr>
            <a:r>
              <a:rPr lang="zh-TW" altLang="en-US" dirty="0" smtClean="0"/>
              <a:t>封面</a:t>
            </a:r>
            <a:endParaRPr lang="zh-TW" altLang="en-US" dirty="0"/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3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853">
                <a:solidFill>
                  <a:srgbClr val="FFFFFF"/>
                </a:solidFill>
              </a:defRPr>
            </a:lvl1pPr>
          </a:lstStyle>
          <a:p>
            <a:fld id="{E28562E0-AE09-4D11-92BC-5850C0B2AD0D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0011324" cy="666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17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0" y="-138880"/>
            <a:ext cx="9905999" cy="682034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</p:spPr>
        <p:txBody>
          <a:bodyPr/>
          <a:lstStyle>
            <a:lvl1pPr>
              <a:defRPr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封面</a:t>
            </a:r>
            <a:endParaRPr lang="zh-TW" altLang="en-US" dirty="0"/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501"/>
            <a:ext cx="5580000" cy="594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567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32520" y="2708921"/>
            <a:ext cx="8640960" cy="716838"/>
          </a:xfrm>
        </p:spPr>
        <p:txBody>
          <a:bodyPr/>
          <a:lstStyle>
            <a:lvl1pPr>
              <a:defRPr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93365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1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1136576" y="0"/>
            <a:ext cx="8136904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/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1136576" y="1340768"/>
            <a:ext cx="7776864" cy="4968552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1">
                <a:solidFill>
                  <a:srgbClr val="393939"/>
                </a:solidFill>
              </a:defRPr>
            </a:lvl1pPr>
            <a:lvl2pPr marL="70485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u"/>
              <a:defRPr b="0">
                <a:solidFill>
                  <a:srgbClr val="393939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  <a:defRPr>
                <a:solidFill>
                  <a:srgbClr val="393939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n"/>
              <a:defRPr>
                <a:solidFill>
                  <a:srgbClr val="393939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393939"/>
                </a:solidFill>
              </a:defRPr>
            </a:lvl5pPr>
          </a:lstStyle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1136576" y="0"/>
            <a:ext cx="8136904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TW" altLang="en-US" sz="3600" b="1" kern="1200" spc="300" smtClean="0"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lvl="0"/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E28562E0-AE09-4D11-92BC-5850C0B2AD0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228319" y="926825"/>
            <a:ext cx="5677681" cy="57606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8086983" flipH="1">
            <a:off x="619212" y="879861"/>
            <a:ext cx="2989894" cy="298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10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zh-TW" altLang="en-US" sz="3600" b="1" kern="1200" spc="300" dirty="0">
                <a:solidFill>
                  <a:srgbClr val="888888"/>
                </a:solidFill>
                <a:latin typeface="Microsoft YaHei UI" pitchFamily="34" charset="-122"/>
                <a:ea typeface="Microsoft YaHei UI" pitchFamily="34" charset="-122"/>
                <a:cs typeface="+mj-cs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E28562E0-AE09-4D11-92BC-5850C0B2AD0D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52736"/>
            <a:ext cx="5580000" cy="565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23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E28562E0-AE09-4D11-92BC-5850C0B2AD0D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501"/>
            <a:ext cx="5580000" cy="670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65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352599" y="1628800"/>
            <a:ext cx="7200801" cy="4736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第一層 </a:t>
            </a:r>
            <a:r>
              <a:rPr lang="en-US" altLang="zh-TW" dirty="0" smtClean="0"/>
              <a:t>28</a:t>
            </a:r>
            <a:r>
              <a:rPr lang="zh-TW" altLang="en-US" dirty="0" smtClean="0"/>
              <a:t>號 粗體</a:t>
            </a:r>
          </a:p>
          <a:p>
            <a:pPr lvl="1"/>
            <a:r>
              <a:rPr lang="zh-TW" altLang="en-US" dirty="0" smtClean="0"/>
              <a:t>第二層 </a:t>
            </a:r>
            <a:r>
              <a:rPr lang="en-US" altLang="zh-TW" dirty="0" smtClean="0"/>
              <a:t>24</a:t>
            </a:r>
            <a:r>
              <a:rPr lang="zh-TW" altLang="en-US" dirty="0" smtClean="0"/>
              <a:t>號 </a:t>
            </a:r>
          </a:p>
          <a:p>
            <a:pPr lvl="2"/>
            <a:r>
              <a:rPr lang="zh-TW" altLang="en-US" dirty="0" smtClean="0"/>
              <a:t>第三層 </a:t>
            </a:r>
            <a:r>
              <a:rPr lang="en-US" altLang="zh-TW" dirty="0" smtClean="0"/>
              <a:t>20</a:t>
            </a:r>
            <a:r>
              <a:rPr lang="zh-TW" altLang="en-US" dirty="0" smtClean="0"/>
              <a:t>號</a:t>
            </a:r>
          </a:p>
          <a:p>
            <a:pPr lvl="3"/>
            <a:r>
              <a:rPr lang="zh-TW" altLang="en-US" dirty="0" smtClean="0"/>
              <a:t>第四層 </a:t>
            </a:r>
            <a:r>
              <a:rPr lang="en-US" altLang="zh-TW" dirty="0" smtClean="0"/>
              <a:t>18</a:t>
            </a:r>
            <a:r>
              <a:rPr lang="zh-TW" altLang="en-US" dirty="0" smtClean="0"/>
              <a:t>號</a:t>
            </a:r>
          </a:p>
          <a:p>
            <a:pPr lvl="4"/>
            <a:r>
              <a:rPr lang="zh-TW" altLang="en-US" dirty="0" smtClean="0"/>
              <a:t>第五層 </a:t>
            </a:r>
            <a:r>
              <a:rPr lang="en-US" altLang="zh-TW" dirty="0" smtClean="0"/>
              <a:t>18</a:t>
            </a:r>
            <a:r>
              <a:rPr lang="zh-TW" altLang="en-US" dirty="0" smtClean="0"/>
              <a:t>號</a:t>
            </a:r>
            <a:endParaRPr lang="zh-TW" altLang="en-US" dirty="0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743772" y="6644382"/>
            <a:ext cx="425252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7" name="群組 6"/>
          <p:cNvGrpSpPr/>
          <p:nvPr userDrawn="1"/>
        </p:nvGrpSpPr>
        <p:grpSpPr>
          <a:xfrm>
            <a:off x="0" y="-63744"/>
            <a:ext cx="1111304" cy="1130788"/>
            <a:chOff x="0" y="-63744"/>
            <a:chExt cx="1111304" cy="1130788"/>
          </a:xfrm>
        </p:grpSpPr>
        <p:sp>
          <p:nvSpPr>
            <p:cNvPr id="8" name="矩形 7"/>
            <p:cNvSpPr/>
            <p:nvPr userDrawn="1"/>
          </p:nvSpPr>
          <p:spPr>
            <a:xfrm>
              <a:off x="128464" y="99612"/>
              <a:ext cx="876772" cy="6926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" name="Picture 2" descr="D:\參與專案\FY107 晶片設計與半導體計畫\內部工作規劃\智造基地Logo\物聯網智造基地_logo完稿_3ot-06.png"/>
            <p:cNvPicPr>
              <a:picLocks noChangeAspect="1" noChangeArrowheads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63744"/>
              <a:ext cx="1111304" cy="11307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1239768" y="0"/>
            <a:ext cx="8033711" cy="692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zh-TW" altLang="en-US" dirty="0" smtClean="0"/>
              <a:t>標題 </a:t>
            </a:r>
            <a:r>
              <a:rPr lang="en-US" altLang="zh-TW" dirty="0" smtClean="0"/>
              <a:t>36</a:t>
            </a:r>
            <a:r>
              <a:rPr lang="zh-TW" altLang="en-US" dirty="0" smtClean="0"/>
              <a:t>號 粗體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  <p:sldLayoutId id="2147483666" r:id="rId3"/>
    <p:sldLayoutId id="2147483667" r:id="rId4"/>
    <p:sldLayoutId id="2147483668" r:id="rId5"/>
    <p:sldLayoutId id="2147483676" r:id="rId6"/>
    <p:sldLayoutId id="2147483678" r:id="rId7"/>
    <p:sldLayoutId id="2147483679" r:id="rId8"/>
    <p:sldLayoutId id="2147483680" r:id="rId9"/>
    <p:sldLayoutId id="2147483681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888888"/>
          </a:solidFill>
          <a:latin typeface="Microsoft YaHei UI" pitchFamily="34" charset="-122"/>
          <a:ea typeface="Microsoft YaHei UI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rgbClr val="393939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1" kern="1200">
          <a:solidFill>
            <a:srgbClr val="393939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rgbClr val="393939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rgbClr val="393939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rgbClr val="393939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Eky6IRX41QQ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ky6IRX41QQ" TargetMode="External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ensiml.com/download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704528" y="2276872"/>
            <a:ext cx="8640960" cy="1699868"/>
          </a:xfrm>
        </p:spPr>
        <p:txBody>
          <a:bodyPr/>
          <a:lstStyle/>
          <a:p>
            <a:r>
              <a:rPr lang="en-US" altLang="zh-TW" sz="4000" dirty="0" smtClean="0">
                <a:latin typeface="+mj-ea"/>
              </a:rPr>
              <a:t>CoreMaker-01</a:t>
            </a:r>
            <a:r>
              <a:rPr lang="en-US" altLang="zh-TW" sz="4000" spc="-1" dirty="0" smtClean="0">
                <a:solidFill>
                  <a:srgbClr val="C00000"/>
                </a:solidFill>
                <a:latin typeface="微軟正黑體"/>
                <a:ea typeface="微軟正黑體"/>
              </a:rPr>
              <a:t/>
            </a:r>
            <a:br>
              <a:rPr lang="en-US" altLang="zh-TW" sz="4000" spc="-1" dirty="0" smtClean="0">
                <a:solidFill>
                  <a:srgbClr val="C00000"/>
                </a:solidFill>
                <a:latin typeface="微軟正黑體"/>
                <a:ea typeface="微軟正黑體"/>
              </a:rPr>
            </a:br>
            <a:r>
              <a:rPr lang="zh-TW" altLang="en-US" sz="4800" spc="-1" dirty="0" smtClean="0">
                <a:solidFill>
                  <a:srgbClr val="C00000"/>
                </a:solidFill>
                <a:latin typeface="微軟正黑體"/>
                <a:ea typeface="微軟正黑體"/>
              </a:rPr>
              <a:t>智慧</a:t>
            </a:r>
            <a:r>
              <a:rPr lang="zh-TW" altLang="en-US" sz="4800" spc="-1" dirty="0">
                <a:solidFill>
                  <a:srgbClr val="C00000"/>
                </a:solidFill>
                <a:latin typeface="微軟正黑體"/>
                <a:ea typeface="微軟正黑體"/>
              </a:rPr>
              <a:t>語音電梯</a:t>
            </a:r>
            <a:r>
              <a:rPr lang="zh-TW" altLang="en-US" sz="4800" spc="-1" dirty="0" smtClean="0">
                <a:solidFill>
                  <a:srgbClr val="C00000"/>
                </a:solidFill>
                <a:latin typeface="微軟正黑體"/>
                <a:ea typeface="微軟正黑體"/>
              </a:rPr>
              <a:t>按鈕</a:t>
            </a:r>
            <a:endParaRPr lang="zh-TW" altLang="en-US" sz="4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3" descr="D:\參與專案\FY107 晶片設計與半導體計畫\內部工作規劃\智造基地Logo\物聯網智造基地_logo完稿_ot-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785" y="764704"/>
            <a:ext cx="6670366" cy="166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3368824" y="4744378"/>
            <a:ext cx="5328592" cy="1080120"/>
          </a:xfrm>
        </p:spPr>
        <p:txBody>
          <a:bodyPr/>
          <a:lstStyle/>
          <a:p>
            <a:pPr algn="l"/>
            <a:r>
              <a:rPr lang="zh-TW" altLang="en-US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指導單位：　　　經濟部工業局</a:t>
            </a:r>
            <a:endParaRPr lang="en-US" altLang="zh-TW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zh-TW" altLang="en-US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執行單位</a:t>
            </a:r>
            <a:r>
              <a:rPr lang="zh-TW" altLang="en-US" b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：財團法人資訊工業策進</a:t>
            </a:r>
            <a:r>
              <a:rPr lang="zh-TW" altLang="en-US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會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720" y="4744378"/>
            <a:ext cx="660576" cy="4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副標題 4"/>
          <p:cNvSpPr txBox="1">
            <a:spLocks/>
          </p:cNvSpPr>
          <p:nvPr/>
        </p:nvSpPr>
        <p:spPr bwMode="ltGray">
          <a:xfrm>
            <a:off x="1352600" y="3960000"/>
            <a:ext cx="7200800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2000" b="1" kern="1200"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10000"/>
              </a:spcBef>
              <a:buClrTx/>
              <a:defRPr/>
            </a:pPr>
            <a:endParaRPr lang="en-US" altLang="zh-TW" sz="2400" b="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D7CE201-A834-31D6-A344-FBA7F22CF1BD}"/>
              </a:ext>
            </a:extLst>
          </p:cNvPr>
          <p:cNvSpPr txBox="1"/>
          <p:nvPr/>
        </p:nvSpPr>
        <p:spPr>
          <a:xfrm>
            <a:off x="35914" y="6093296"/>
            <a:ext cx="33329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 smtClean="0"/>
              <a:t>影片</a:t>
            </a:r>
            <a:r>
              <a:rPr lang="zh-TW" altLang="en-US" dirty="0"/>
              <a:t>位置</a:t>
            </a:r>
            <a:r>
              <a:rPr lang="en-US" altLang="zh-TW" dirty="0"/>
              <a:t>:</a:t>
            </a:r>
          </a:p>
          <a:p>
            <a:r>
              <a:rPr lang="en-US" altLang="zh-TW" sz="1800" dirty="0" smtClean="0">
                <a:solidFill>
                  <a:srgbClr val="0000FF"/>
                </a:solidFill>
                <a:hlinkClick r:id="rId4"/>
              </a:rPr>
              <a:t>https://youtu.be/Eky6IRX41QQ</a:t>
            </a:r>
            <a:endParaRPr lang="en-US" altLang="zh-TW" sz="1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4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4520952" y="3135840"/>
            <a:ext cx="5143365" cy="3533520"/>
            <a:chOff x="4376936" y="3068960"/>
            <a:chExt cx="5143365" cy="3533520"/>
          </a:xfrm>
        </p:grpSpPr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76936" y="3068960"/>
              <a:ext cx="5143365" cy="352557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矩形 12"/>
            <p:cNvSpPr/>
            <p:nvPr/>
          </p:nvSpPr>
          <p:spPr>
            <a:xfrm>
              <a:off x="4780806" y="3403686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934170" y="4289289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7911673" y="6060024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784" y="1269006"/>
            <a:ext cx="4457700" cy="1799954"/>
          </a:xfrm>
          <a:prstGeom prst="rect">
            <a:avLst/>
          </a:prstGeom>
        </p:spPr>
      </p:pic>
      <p:sp>
        <p:nvSpPr>
          <p:cNvPr id="8" name="圓角矩形 7"/>
          <p:cNvSpPr/>
          <p:nvPr/>
        </p:nvSpPr>
        <p:spPr>
          <a:xfrm>
            <a:off x="128464" y="1892203"/>
            <a:ext cx="4329906" cy="114401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開啟 </a:t>
            </a:r>
            <a:r>
              <a:rPr lang="en-US" altLang="zh-TW" sz="2000" b="1" dirty="0" err="1"/>
              <a:t>SensiML</a:t>
            </a:r>
            <a:r>
              <a:rPr lang="en-US" altLang="zh-TW" sz="2000" b="1" dirty="0"/>
              <a:t> Data Capture Lab </a:t>
            </a:r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登入帳號 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建立專案</a:t>
            </a:r>
          </a:p>
        </p:txBody>
      </p:sp>
      <p:sp>
        <p:nvSpPr>
          <p:cNvPr id="10" name="圓角矩形 9"/>
          <p:cNvSpPr/>
          <p:nvPr/>
        </p:nvSpPr>
        <p:spPr>
          <a:xfrm>
            <a:off x="128464" y="5689543"/>
            <a:ext cx="7886476" cy="90498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匯入 </a:t>
            </a:r>
            <a:r>
              <a:rPr lang="en-US" altLang="zh-TW" sz="2000" b="1" dirty="0" err="1"/>
              <a:t>CoreMaker</a:t>
            </a:r>
            <a:r>
              <a:rPr lang="en-US" altLang="zh-TW" sz="2000" b="1" dirty="0"/>
              <a:t> </a:t>
            </a:r>
            <a:r>
              <a:rPr lang="zh-TW" altLang="en-US" sz="2000" b="1" dirty="0"/>
              <a:t>設定檔</a:t>
            </a:r>
            <a:endParaRPr lang="en-US" altLang="zh-TW" sz="2000" b="1" dirty="0"/>
          </a:p>
          <a:p>
            <a:r>
              <a:rPr lang="zh-TW" altLang="en-US" sz="2000" b="1" dirty="0"/>
              <a:t>檔案位置在 </a:t>
            </a:r>
            <a:r>
              <a:rPr lang="en-US" altLang="zh-TW" sz="2000" b="1" dirty="0"/>
              <a:t>CoreMaker-01/</a:t>
            </a:r>
            <a:r>
              <a:rPr lang="en-US" altLang="zh-TW" sz="2000" b="1" dirty="0" err="1"/>
              <a:t>SensiML</a:t>
            </a:r>
            <a:r>
              <a:rPr lang="en-US" altLang="zh-TW" sz="2000" b="1" dirty="0"/>
              <a:t>/AIOT2101-simple-stream.ssf</a:t>
            </a:r>
            <a:endParaRPr lang="zh-TW" altLang="en-US" sz="2000" b="1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412777"/>
          </a:xfrm>
        </p:spPr>
        <p:txBody>
          <a:bodyPr/>
          <a:lstStyle/>
          <a:p>
            <a:r>
              <a:rPr lang="zh-TW" altLang="en-US" sz="3900" dirty="0" smtClean="0"/>
              <a:t>四、韌體設定與修改 </a:t>
            </a:r>
            <a:r>
              <a:rPr lang="en-US" altLang="zh-TW" sz="3900" dirty="0" smtClean="0"/>
              <a:t>I</a:t>
            </a:r>
            <a:br>
              <a:rPr lang="en-US" altLang="zh-TW" sz="3900" dirty="0" smtClean="0"/>
            </a:br>
            <a:r>
              <a:rPr lang="zh-TW" altLang="en-US" sz="3900" dirty="0" smtClean="0"/>
              <a:t>匯入</a:t>
            </a:r>
            <a:r>
              <a:rPr lang="en-US" altLang="zh-TW" sz="3900" dirty="0" err="1" smtClean="0"/>
              <a:t>CoreMaker</a:t>
            </a:r>
            <a:r>
              <a:rPr lang="zh-TW" altLang="en-US" sz="3900" dirty="0" smtClean="0"/>
              <a:t>設定</a:t>
            </a:r>
            <a:r>
              <a:rPr lang="zh-TW" altLang="en-US" sz="3900" dirty="0"/>
              <a:t>檔</a:t>
            </a:r>
          </a:p>
        </p:txBody>
      </p:sp>
    </p:spTree>
    <p:extLst>
      <p:ext uri="{BB962C8B-B14F-4D97-AF65-F5344CB8AC3E}">
        <p14:creationId xmlns:p14="http://schemas.microsoft.com/office/powerpoint/2010/main" val="1633538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697084" y="3253478"/>
            <a:ext cx="7053622" cy="2644110"/>
            <a:chOff x="3319488" y="3212973"/>
            <a:chExt cx="8681381" cy="3254289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19488" y="3212973"/>
              <a:ext cx="8681381" cy="32542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矩形 19"/>
            <p:cNvSpPr/>
            <p:nvPr/>
          </p:nvSpPr>
          <p:spPr>
            <a:xfrm>
              <a:off x="3319488" y="4981575"/>
              <a:ext cx="6805587" cy="304800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8" y="3899910"/>
            <a:ext cx="2451640" cy="2481417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200472" y="1732877"/>
            <a:ext cx="9550235" cy="126407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使用編輯器開啟 </a:t>
            </a:r>
            <a:r>
              <a:rPr lang="en-US" altLang="zh-TW" sz="2000" b="1" dirty="0"/>
              <a:t>CoreMaker-01/sensors/SensorHub.cpp </a:t>
            </a:r>
          </a:p>
          <a:p>
            <a:r>
              <a:rPr lang="en-US" altLang="zh-TW" sz="2000" b="1" dirty="0">
                <a:solidFill>
                  <a:srgbClr val="FF0000"/>
                </a:solidFill>
              </a:rPr>
              <a:t>• </a:t>
            </a:r>
            <a:r>
              <a:rPr lang="zh-TW" altLang="en-US" sz="2000" b="1" dirty="0">
                <a:solidFill>
                  <a:srgbClr val="FF0000"/>
                </a:solidFill>
              </a:rPr>
              <a:t>將第 </a:t>
            </a:r>
            <a:r>
              <a:rPr lang="en-US" altLang="zh-TW" sz="2000" b="1" dirty="0">
                <a:solidFill>
                  <a:srgbClr val="FF0000"/>
                </a:solidFill>
              </a:rPr>
              <a:t>56 </a:t>
            </a:r>
            <a:r>
              <a:rPr lang="zh-TW" altLang="en-US" sz="2000" b="1" dirty="0">
                <a:solidFill>
                  <a:srgbClr val="FF0000"/>
                </a:solidFill>
              </a:rPr>
              <a:t>行麥克風的取樣率</a:t>
            </a:r>
            <a:r>
              <a:rPr lang="en-US" altLang="zh-TW" sz="2000" b="1" dirty="0">
                <a:solidFill>
                  <a:srgbClr val="FF0000"/>
                </a:solidFill>
              </a:rPr>
              <a:t>(</a:t>
            </a:r>
            <a:r>
              <a:rPr lang="en-US" altLang="zh-TW" sz="2000" b="1" dirty="0" err="1">
                <a:solidFill>
                  <a:srgbClr val="FF0000"/>
                </a:solidFill>
              </a:rPr>
              <a:t>samlpe</a:t>
            </a:r>
            <a:r>
              <a:rPr lang="en-US" altLang="zh-TW" sz="2000" b="1" dirty="0">
                <a:solidFill>
                  <a:srgbClr val="FF0000"/>
                </a:solidFill>
              </a:rPr>
              <a:t> rate)</a:t>
            </a:r>
            <a:r>
              <a:rPr lang="zh-TW" altLang="en-US" sz="2000" b="1" dirty="0">
                <a:solidFill>
                  <a:srgbClr val="FF0000"/>
                </a:solidFill>
              </a:rPr>
              <a:t>設定為</a:t>
            </a:r>
            <a:r>
              <a:rPr lang="en-US" altLang="zh-TW" sz="2000" b="1" dirty="0">
                <a:solidFill>
                  <a:srgbClr val="FF0000"/>
                </a:solidFill>
              </a:rPr>
              <a:t>16000 </a:t>
            </a:r>
            <a:r>
              <a:rPr lang="en-US" altLang="zh-TW" sz="2000" b="1" dirty="0"/>
              <a:t>(</a:t>
            </a:r>
            <a:r>
              <a:rPr lang="zh-TW" altLang="en-US" sz="2000" b="1" dirty="0"/>
              <a:t>取樣率越大聲音越清楚</a:t>
            </a:r>
            <a:r>
              <a:rPr lang="en-US" altLang="zh-TW" sz="2000" b="1" dirty="0"/>
              <a:t>)</a:t>
            </a:r>
            <a:r>
              <a:rPr lang="zh-TW" altLang="en-US" sz="2000" b="1" dirty="0"/>
              <a:t>。</a:t>
            </a:r>
            <a:r>
              <a:rPr lang="en-US" altLang="zh-TW" sz="2000" b="1" dirty="0"/>
              <a:t> </a:t>
            </a:r>
          </a:p>
          <a:p>
            <a:r>
              <a:rPr lang="en-US" altLang="zh-TW" sz="2000" b="1" dirty="0" smtClean="0"/>
              <a:t>	</a:t>
            </a:r>
            <a:r>
              <a:rPr lang="en-US" altLang="zh-TW" sz="1650" b="1" dirty="0" smtClean="0"/>
              <a:t>• </a:t>
            </a:r>
            <a:r>
              <a:rPr lang="en-US" altLang="zh-TW" sz="1650" b="1" dirty="0" err="1"/>
              <a:t>acoustic_node</a:t>
            </a:r>
            <a:r>
              <a:rPr lang="zh-TW" altLang="en-US" sz="1650" b="1" dirty="0"/>
              <a:t>：聲音，可設定值為 </a:t>
            </a:r>
            <a:r>
              <a:rPr lang="en-US" altLang="zh-TW" sz="1650" b="1" dirty="0"/>
              <a:t>[100, 200, 400, 1000, 2000, 4000, </a:t>
            </a:r>
            <a:r>
              <a:rPr lang="en-US" altLang="zh-TW" sz="1650" b="1" dirty="0" smtClean="0"/>
              <a:t>8000</a:t>
            </a:r>
            <a:r>
              <a:rPr lang="en-US" altLang="zh-TW" sz="1650" b="1" dirty="0"/>
              <a:t>, </a:t>
            </a:r>
            <a:r>
              <a:rPr lang="en-US" altLang="zh-TW" sz="1650" b="1" dirty="0" smtClean="0"/>
              <a:t>16000]</a:t>
            </a:r>
            <a:endParaRPr lang="zh-TW" altLang="en-US" sz="1650" b="1" dirty="0"/>
          </a:p>
        </p:txBody>
      </p:sp>
      <p:sp>
        <p:nvSpPr>
          <p:cNvPr id="19" name="圓角矩形 18"/>
          <p:cNvSpPr/>
          <p:nvPr/>
        </p:nvSpPr>
        <p:spPr>
          <a:xfrm>
            <a:off x="200472" y="3253088"/>
            <a:ext cx="3165282" cy="57510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•DIP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Switch</a:t>
            </a:r>
            <a:r>
              <a:rPr lang="zh-TW" altLang="en-US" sz="2000" b="1" dirty="0"/>
              <a:t>調成聲音模式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516853"/>
          </a:xfrm>
        </p:spPr>
        <p:txBody>
          <a:bodyPr/>
          <a:lstStyle/>
          <a:p>
            <a:r>
              <a:rPr lang="zh-TW" altLang="en-US" sz="3900" dirty="0"/>
              <a:t>四、韌體設定與修改 </a:t>
            </a:r>
            <a:r>
              <a:rPr lang="en-US" altLang="zh-TW" sz="3900" dirty="0" smtClean="0"/>
              <a:t>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韌體</a:t>
            </a:r>
            <a:r>
              <a:rPr lang="zh-TW" altLang="en-US" sz="3900" dirty="0">
                <a:latin typeface="+mj-ea"/>
              </a:rPr>
              <a:t>程式修改</a:t>
            </a:r>
            <a:r>
              <a:rPr lang="en-US" altLang="zh-TW" sz="3900" dirty="0">
                <a:latin typeface="+mj-ea"/>
              </a:rPr>
              <a:t>1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98177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843234" y="1484784"/>
            <a:ext cx="8111397" cy="93906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繼續修改</a:t>
            </a:r>
            <a:r>
              <a:rPr lang="en-US" altLang="zh-TW" sz="2000" b="1" dirty="0"/>
              <a:t>CoreMaker-01/sensors/SensorHub.cpp </a:t>
            </a:r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將語音識別模型回傳的數值直接從</a:t>
            </a:r>
            <a:r>
              <a:rPr lang="en-US" altLang="zh-TW" sz="2000" b="1" dirty="0"/>
              <a:t>UART</a:t>
            </a:r>
            <a:r>
              <a:rPr lang="zh-TW" altLang="en-US" sz="2000" b="1" dirty="0" smtClean="0"/>
              <a:t>傳送出來</a:t>
            </a:r>
            <a:r>
              <a:rPr lang="en-US" altLang="zh-TW" sz="2000" b="1" dirty="0" smtClean="0"/>
              <a:t>(</a:t>
            </a:r>
            <a:r>
              <a:rPr lang="zh-TW" altLang="en-US" sz="2000" b="1" dirty="0" smtClean="0"/>
              <a:t>不需夾雜其他文字</a:t>
            </a:r>
            <a:r>
              <a:rPr lang="en-US" altLang="zh-TW" sz="2000" b="1" dirty="0" smtClean="0"/>
              <a:t>)</a:t>
            </a:r>
            <a:endParaRPr lang="zh-TW" altLang="en-US" sz="2000" b="1" dirty="0"/>
          </a:p>
        </p:txBody>
      </p:sp>
      <p:grpSp>
        <p:nvGrpSpPr>
          <p:cNvPr id="7" name="群組 6"/>
          <p:cNvGrpSpPr/>
          <p:nvPr/>
        </p:nvGrpSpPr>
        <p:grpSpPr>
          <a:xfrm>
            <a:off x="200472" y="2700588"/>
            <a:ext cx="9396923" cy="3464716"/>
            <a:chOff x="265360" y="2981325"/>
            <a:chExt cx="11565444" cy="3737063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5360" y="2981325"/>
              <a:ext cx="11565444" cy="3737063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0" name="矩形 9"/>
            <p:cNvSpPr/>
            <p:nvPr/>
          </p:nvSpPr>
          <p:spPr>
            <a:xfrm>
              <a:off x="265360" y="4849855"/>
              <a:ext cx="8592890" cy="417469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84784"/>
          </a:xfrm>
        </p:spPr>
        <p:txBody>
          <a:bodyPr/>
          <a:lstStyle/>
          <a:p>
            <a:r>
              <a:rPr lang="zh-TW" altLang="en-US" sz="3900" dirty="0"/>
              <a:t>四、韌體設定與修改 </a:t>
            </a:r>
            <a:r>
              <a:rPr lang="en-US" altLang="zh-TW" sz="3900" dirty="0" smtClean="0"/>
              <a:t>III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韌體</a:t>
            </a:r>
            <a:r>
              <a:rPr lang="zh-TW" altLang="en-US" sz="3900" dirty="0">
                <a:latin typeface="+mj-ea"/>
              </a:rPr>
              <a:t>程式修改</a:t>
            </a:r>
            <a:r>
              <a:rPr lang="en-US" altLang="zh-TW" sz="3900" dirty="0">
                <a:latin typeface="+mj-ea"/>
              </a:rPr>
              <a:t>2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7155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74018" y="1700808"/>
            <a:ext cx="9775526" cy="105272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625" b="1" dirty="0"/>
              <a:t>• </a:t>
            </a:r>
            <a:r>
              <a:rPr lang="zh-TW" altLang="en-US" sz="1625" b="1" dirty="0" smtClean="0"/>
              <a:t>進入</a:t>
            </a:r>
            <a:r>
              <a:rPr lang="zh-TW" altLang="en-US" sz="1625" b="1" dirty="0"/>
              <a:t>電腦的</a:t>
            </a:r>
            <a:r>
              <a:rPr lang="en-US" altLang="zh-TW" sz="1625" b="1" dirty="0" smtClean="0"/>
              <a:t>”</a:t>
            </a:r>
            <a:r>
              <a:rPr lang="zh-TW" altLang="en-US" sz="1625" b="1" dirty="0" smtClean="0"/>
              <a:t>命令提示字元</a:t>
            </a:r>
            <a:r>
              <a:rPr lang="en-US" altLang="zh-TW" sz="1625" b="1" dirty="0" smtClean="0"/>
              <a:t>”</a:t>
            </a:r>
            <a:r>
              <a:rPr lang="zh-TW" altLang="en-US" sz="1625" b="1" dirty="0" smtClean="0"/>
              <a:t>模式，並輸入</a:t>
            </a:r>
            <a:r>
              <a:rPr lang="en-US" altLang="zh-TW" sz="1625" b="1" dirty="0"/>
              <a:t>“cd CoreMaker-01”</a:t>
            </a:r>
            <a:r>
              <a:rPr lang="zh-TW" altLang="en-US" sz="1625" b="1" dirty="0"/>
              <a:t>進入韌體程式所在的資料夾 </a:t>
            </a:r>
            <a:endParaRPr lang="en-US" altLang="zh-TW" sz="1625" b="1" dirty="0"/>
          </a:p>
          <a:p>
            <a:r>
              <a:rPr lang="en-US" altLang="zh-TW" sz="1625" b="1" dirty="0"/>
              <a:t>• </a:t>
            </a:r>
            <a:r>
              <a:rPr lang="zh-TW" altLang="en-US" sz="1625" b="1" dirty="0"/>
              <a:t>輸入</a:t>
            </a:r>
            <a:r>
              <a:rPr lang="en-US" altLang="zh-TW" sz="1625" b="1" dirty="0">
                <a:solidFill>
                  <a:schemeClr val="bg1"/>
                </a:solidFill>
              </a:rPr>
              <a:t>”</a:t>
            </a:r>
            <a:r>
              <a:rPr lang="en-US" altLang="zh-TW" sz="1625" b="1" dirty="0" err="1">
                <a:solidFill>
                  <a:srgbClr val="FF0000"/>
                </a:solidFill>
              </a:rPr>
              <a:t>mbed</a:t>
            </a:r>
            <a:r>
              <a:rPr lang="en-US" altLang="zh-TW" sz="1625" b="1" dirty="0">
                <a:solidFill>
                  <a:srgbClr val="FF0000"/>
                </a:solidFill>
              </a:rPr>
              <a:t>-tools compile -m AIOT2101 -t GCC_ARM</a:t>
            </a:r>
            <a:r>
              <a:rPr lang="en-US" altLang="zh-TW" sz="1625" b="1" dirty="0">
                <a:solidFill>
                  <a:schemeClr val="bg1"/>
                </a:solidFill>
              </a:rPr>
              <a:t>”</a:t>
            </a:r>
            <a:r>
              <a:rPr lang="zh-TW" altLang="en-US" sz="1625" b="1" dirty="0"/>
              <a:t>開始編譯，初次編譯需要較長的時間 </a:t>
            </a:r>
            <a:endParaRPr lang="en-US" altLang="zh-TW" sz="1625" b="1" dirty="0"/>
          </a:p>
          <a:p>
            <a:r>
              <a:rPr lang="en-US" altLang="zh-TW" sz="1625" b="1" dirty="0"/>
              <a:t>• </a:t>
            </a:r>
            <a:r>
              <a:rPr lang="zh-TW" altLang="en-US" sz="1625" b="1" dirty="0"/>
              <a:t>編譯完成會在 </a:t>
            </a:r>
            <a:r>
              <a:rPr lang="en-US" altLang="zh-TW" sz="1625" b="1" dirty="0"/>
              <a:t>CoreMaker-01\</a:t>
            </a:r>
            <a:r>
              <a:rPr lang="en-US" altLang="zh-TW" sz="1625" b="1" dirty="0" err="1"/>
              <a:t>cmake_build</a:t>
            </a:r>
            <a:r>
              <a:rPr lang="en-US" altLang="zh-TW" sz="1625" b="1" dirty="0"/>
              <a:t>\AIOT2101\develop\GCC_ARM\ </a:t>
            </a:r>
            <a:r>
              <a:rPr lang="zh-TW" altLang="en-US" sz="1625" b="1" dirty="0"/>
              <a:t>內，產生 </a:t>
            </a:r>
            <a:r>
              <a:rPr lang="en-US" altLang="zh-TW" sz="1625" b="1" dirty="0"/>
              <a:t>AIOT_2101.bin</a:t>
            </a:r>
            <a:endParaRPr lang="zh-TW" altLang="en-US" sz="1625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72" y="2947844"/>
            <a:ext cx="9505056" cy="3505492"/>
          </a:xfrm>
          <a:prstGeom prst="rect">
            <a:avLst/>
          </a:prstGeom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700808"/>
          </a:xfrm>
        </p:spPr>
        <p:txBody>
          <a:bodyPr/>
          <a:lstStyle/>
          <a:p>
            <a:r>
              <a:rPr lang="zh-TW" altLang="en-US" sz="3900" dirty="0"/>
              <a:t>四、韌體設定與修改 </a:t>
            </a:r>
            <a:r>
              <a:rPr lang="en-US" altLang="zh-TW" sz="3900" dirty="0" smtClean="0"/>
              <a:t>IV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韌體</a:t>
            </a:r>
            <a:r>
              <a:rPr lang="zh-TW" altLang="en-US" sz="3900" dirty="0">
                <a:latin typeface="+mj-ea"/>
              </a:rPr>
              <a:t>重新編譯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53406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1280592" y="1484784"/>
            <a:ext cx="7255324" cy="144016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71475" indent="-371475">
              <a:buAutoNum type="arabicPeriod"/>
            </a:pPr>
            <a:r>
              <a:rPr lang="zh-TW" altLang="en-US" sz="2000" b="1" dirty="0"/>
              <a:t>使用 </a:t>
            </a:r>
            <a:r>
              <a:rPr lang="en-US" altLang="zh-TW" sz="2000" b="1" dirty="0" err="1" smtClean="0"/>
              <a:t>MicroUSB</a:t>
            </a:r>
            <a:r>
              <a:rPr lang="en-US" altLang="zh-TW" sz="2000" b="1" dirty="0" smtClean="0"/>
              <a:t> </a:t>
            </a:r>
            <a:r>
              <a:rPr lang="en-US" altLang="zh-TW" sz="2000" b="1" dirty="0"/>
              <a:t>to USB </a:t>
            </a:r>
            <a:r>
              <a:rPr lang="zh-TW" altLang="en-US" sz="2000" b="1" dirty="0"/>
              <a:t>轉接線，連接 </a:t>
            </a:r>
            <a:r>
              <a:rPr lang="en-US" altLang="zh-TW" sz="2000" b="1" dirty="0" err="1"/>
              <a:t>CoreMaker</a:t>
            </a:r>
            <a:r>
              <a:rPr lang="en-US" altLang="zh-TW" sz="2000" b="1" dirty="0"/>
              <a:t> </a:t>
            </a:r>
            <a:r>
              <a:rPr lang="zh-TW" altLang="en-US" sz="2000" b="1" dirty="0"/>
              <a:t>與 </a:t>
            </a:r>
            <a:r>
              <a:rPr lang="en-US" altLang="zh-TW" sz="2000" b="1" dirty="0"/>
              <a:t>PC</a:t>
            </a:r>
          </a:p>
          <a:p>
            <a:pPr marL="371475" indent="-371475">
              <a:buAutoNum type="arabicPeriod"/>
            </a:pPr>
            <a:r>
              <a:rPr lang="zh-TW" altLang="en-US" sz="2000" b="1" dirty="0"/>
              <a:t>同時按下 </a:t>
            </a:r>
            <a:r>
              <a:rPr lang="en-US" altLang="zh-TW" sz="2000" b="1" dirty="0"/>
              <a:t>SW1 </a:t>
            </a:r>
            <a:r>
              <a:rPr lang="zh-TW" altLang="en-US" sz="2000" b="1" dirty="0"/>
              <a:t>及 </a:t>
            </a:r>
            <a:r>
              <a:rPr lang="en-US" altLang="zh-TW" sz="2000" b="1" dirty="0"/>
              <a:t>SW2</a:t>
            </a:r>
          </a:p>
          <a:p>
            <a:pPr marL="371475" indent="-371475">
              <a:buAutoNum type="arabicPeriod"/>
            </a:pPr>
            <a:r>
              <a:rPr lang="zh-TW" altLang="en-US" sz="2000" b="1" dirty="0"/>
              <a:t>先放開 </a:t>
            </a:r>
            <a:r>
              <a:rPr lang="en-US" altLang="zh-TW" sz="2000" b="1" dirty="0"/>
              <a:t>SW1</a:t>
            </a:r>
            <a:r>
              <a:rPr lang="zh-TW" altLang="en-US" sz="2000" b="1" dirty="0"/>
              <a:t>，再放開 </a:t>
            </a:r>
            <a:r>
              <a:rPr lang="en-US" altLang="zh-TW" sz="2000" b="1" dirty="0"/>
              <a:t>SW2</a:t>
            </a:r>
          </a:p>
          <a:p>
            <a:pPr marL="371475" indent="-371475">
              <a:buAutoNum type="arabicPeriod"/>
            </a:pPr>
            <a:r>
              <a:rPr lang="zh-TW" altLang="en-US" sz="2000" b="1" dirty="0" smtClean="0"/>
              <a:t>當</a:t>
            </a:r>
            <a:r>
              <a:rPr lang="en-US" altLang="zh-TW" sz="2000" b="1" dirty="0" err="1" smtClean="0"/>
              <a:t>CoreMaker</a:t>
            </a:r>
            <a:r>
              <a:rPr lang="en-US" altLang="zh-TW" sz="2000" b="1" dirty="0" smtClean="0"/>
              <a:t> </a:t>
            </a:r>
            <a:r>
              <a:rPr lang="zh-TW" altLang="en-US" sz="2000" b="1" dirty="0"/>
              <a:t>上的紅色 </a:t>
            </a:r>
            <a:r>
              <a:rPr lang="en-US" altLang="zh-TW" sz="2000" b="1" dirty="0"/>
              <a:t>LED </a:t>
            </a:r>
            <a:r>
              <a:rPr lang="zh-TW" altLang="en-US" sz="2000" b="1" dirty="0"/>
              <a:t>不再</a:t>
            </a:r>
            <a:r>
              <a:rPr lang="zh-TW" altLang="en-US" sz="2000" b="1" dirty="0" smtClean="0"/>
              <a:t>閃爍時，</a:t>
            </a:r>
            <a:r>
              <a:rPr lang="zh-TW" altLang="en-US" sz="2000" b="1" dirty="0"/>
              <a:t>進入燒錄模式。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528" y="3068960"/>
            <a:ext cx="8407452" cy="3530375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556792"/>
          </a:xfrm>
        </p:spPr>
        <p:txBody>
          <a:bodyPr/>
          <a:lstStyle/>
          <a:p>
            <a:r>
              <a:rPr lang="zh-TW" altLang="en-US" sz="3900" dirty="0"/>
              <a:t>四、韌體設定與修改 </a:t>
            </a:r>
            <a:r>
              <a:rPr lang="en-US" altLang="zh-TW" sz="3900" dirty="0" smtClean="0"/>
              <a:t>V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進入</a:t>
            </a:r>
            <a:r>
              <a:rPr lang="zh-TW" altLang="en-US" sz="3900" dirty="0">
                <a:latin typeface="+mj-ea"/>
              </a:rPr>
              <a:t>燒錄模式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38928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164468" y="2425302"/>
            <a:ext cx="5040560" cy="2639898"/>
            <a:chOff x="302418" y="1866901"/>
            <a:chExt cx="5460786" cy="2457450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0537" y="1866901"/>
              <a:ext cx="5272667" cy="245745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302418" y="2540595"/>
              <a:ext cx="557213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849047" y="2358787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</p:grpSp>
      <p:sp>
        <p:nvSpPr>
          <p:cNvPr id="17" name="圓角矩形 16"/>
          <p:cNvSpPr/>
          <p:nvPr/>
        </p:nvSpPr>
        <p:spPr>
          <a:xfrm>
            <a:off x="338111" y="1454291"/>
            <a:ext cx="7207177" cy="71585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執行</a:t>
            </a:r>
            <a:r>
              <a:rPr lang="zh-TW" altLang="en-US" sz="2000" b="1" dirty="0" smtClean="0"/>
              <a:t>解壓縮後</a:t>
            </a:r>
            <a:r>
              <a:rPr lang="zh-TW" altLang="en-US" sz="2000" b="1" dirty="0"/>
              <a:t>的 </a:t>
            </a:r>
            <a:r>
              <a:rPr lang="en-US" altLang="zh-TW" sz="2000" b="1" dirty="0"/>
              <a:t>CMC_ISP.exe </a:t>
            </a:r>
            <a:r>
              <a:rPr lang="zh-TW" altLang="en-US" sz="2000" b="1" dirty="0" smtClean="0"/>
              <a:t>並依下圖的步驟開始</a:t>
            </a:r>
            <a:r>
              <a:rPr lang="zh-TW" altLang="en-US" sz="2000" b="1" dirty="0"/>
              <a:t>燒錄韌體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70016"/>
          </a:xfrm>
        </p:spPr>
        <p:txBody>
          <a:bodyPr/>
          <a:lstStyle/>
          <a:p>
            <a:r>
              <a:rPr lang="zh-TW" altLang="en-US" sz="3900" dirty="0"/>
              <a:t>四、韌體設定與修改 </a:t>
            </a:r>
            <a:r>
              <a:rPr lang="en-US" altLang="zh-TW" sz="3900" dirty="0" smtClean="0"/>
              <a:t>VI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韌體</a:t>
            </a:r>
            <a:r>
              <a:rPr lang="zh-TW" altLang="en-US" sz="3900" dirty="0">
                <a:latin typeface="+mj-ea"/>
              </a:rPr>
              <a:t>燒錄</a:t>
            </a:r>
            <a:endParaRPr lang="zh-TW" altLang="en-US" sz="3900" dirty="0"/>
          </a:p>
        </p:txBody>
      </p:sp>
      <p:grpSp>
        <p:nvGrpSpPr>
          <p:cNvPr id="27" name="群組 26"/>
          <p:cNvGrpSpPr/>
          <p:nvPr/>
        </p:nvGrpSpPr>
        <p:grpSpPr>
          <a:xfrm>
            <a:off x="179623" y="3885446"/>
            <a:ext cx="8064895" cy="2777823"/>
            <a:chOff x="179623" y="3885446"/>
            <a:chExt cx="8064895" cy="2777823"/>
          </a:xfrm>
        </p:grpSpPr>
        <p:grpSp>
          <p:nvGrpSpPr>
            <p:cNvPr id="2" name="群組 1"/>
            <p:cNvGrpSpPr/>
            <p:nvPr/>
          </p:nvGrpSpPr>
          <p:grpSpPr>
            <a:xfrm>
              <a:off x="1160533" y="3885446"/>
              <a:ext cx="4907600" cy="2617466"/>
              <a:chOff x="1160533" y="3885446"/>
              <a:chExt cx="4907600" cy="2617466"/>
            </a:xfrm>
          </p:grpSpPr>
          <p:pic>
            <p:nvPicPr>
              <p:cNvPr id="9" name="圖片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7909" y="3885446"/>
                <a:ext cx="4840224" cy="2617466"/>
              </a:xfrm>
              <a:prstGeom prst="rect">
                <a:avLst/>
              </a:prstGeom>
            </p:spPr>
          </p:pic>
          <p:sp>
            <p:nvSpPr>
              <p:cNvPr id="12" name="矩形 11"/>
              <p:cNvSpPr/>
              <p:nvPr/>
            </p:nvSpPr>
            <p:spPr>
              <a:xfrm>
                <a:off x="1160533" y="5186939"/>
                <a:ext cx="508580" cy="7028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2925" kern="100" dirty="0">
                    <a:solidFill>
                      <a:srgbClr val="FF0000"/>
                    </a:solidFill>
                    <a:latin typeface="Calibri" panose="020F0502020204030204" pitchFamily="34" charset="0"/>
                    <a:ea typeface="新細明體" panose="02020500000000000000" pitchFamily="18" charset="-120"/>
                    <a:cs typeface="Times New Roman" panose="02020603050405020304" pitchFamily="18" charset="0"/>
                    <a:sym typeface="Wingdings 2" panose="05020102010507070707" pitchFamily="18" charset="2"/>
                  </a:rPr>
                  <a:t></a:t>
                </a:r>
                <a:endParaRPr lang="zh-TW" altLang="zh-TW" sz="2925" kern="100" dirty="0"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352708" y="5185239"/>
                <a:ext cx="583796" cy="7028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TW" sz="2925" dirty="0">
                    <a:solidFill>
                      <a:srgbClr val="FF0000"/>
                    </a:solidFill>
                    <a:sym typeface="Wingdings 2" panose="05020102010507070707" pitchFamily="18" charset="2"/>
                  </a:rPr>
                  <a:t></a:t>
                </a:r>
                <a:endParaRPr lang="zh-TW" altLang="zh-TW" sz="2925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2663353" y="4391624"/>
                <a:ext cx="1360533" cy="580368"/>
              </a:xfrm>
              <a:prstGeom prst="rect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63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5037967" y="5805264"/>
                <a:ext cx="519694" cy="5424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TW" sz="2925" kern="100" dirty="0">
                    <a:solidFill>
                      <a:srgbClr val="FF0000"/>
                    </a:solidFill>
                    <a:latin typeface="Calibri" panose="020F0502020204030204" pitchFamily="34" charset="0"/>
                    <a:ea typeface="新細明體" panose="02020500000000000000" pitchFamily="18" charset="-120"/>
                    <a:cs typeface="Times New Roman" panose="02020603050405020304" pitchFamily="18" charset="0"/>
                    <a:sym typeface="Wingdings 2" panose="05020102010507070707" pitchFamily="18" charset="2"/>
                  </a:rPr>
                  <a:t></a:t>
                </a:r>
                <a:endParaRPr lang="zh-TW" altLang="zh-TW" sz="2925" kern="100" dirty="0"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179623" y="6293937"/>
              <a:ext cx="8064895" cy="36933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zh-TW" altLang="en-US" b="1" dirty="0"/>
                <a:t>CoreMaker-01\cmake_build\AIOT2101\develop\GCC</a:t>
              </a:r>
              <a:r>
                <a:rPr lang="zh-TW" altLang="en-US" b="1" dirty="0" smtClean="0"/>
                <a:t>_ARM</a:t>
              </a:r>
              <a:r>
                <a:rPr lang="en-US" altLang="zh-TW" b="1" dirty="0"/>
                <a:t>\AIOT_2101.bin</a:t>
              </a:r>
              <a:endParaRPr lang="zh-TW" altLang="en-US" b="1" dirty="0"/>
            </a:p>
          </p:txBody>
        </p:sp>
        <p:cxnSp>
          <p:nvCxnSpPr>
            <p:cNvPr id="20" name="直線接點 19"/>
            <p:cNvCxnSpPr/>
            <p:nvPr/>
          </p:nvCxnSpPr>
          <p:spPr>
            <a:xfrm flipH="1">
              <a:off x="251245" y="5646251"/>
              <a:ext cx="2412108" cy="6129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/>
            <p:nvPr/>
          </p:nvCxnSpPr>
          <p:spPr>
            <a:xfrm>
              <a:off x="5857011" y="5674789"/>
              <a:ext cx="2298559" cy="5845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群組 4"/>
          <p:cNvGrpSpPr/>
          <p:nvPr/>
        </p:nvGrpSpPr>
        <p:grpSpPr>
          <a:xfrm>
            <a:off x="5910293" y="4383749"/>
            <a:ext cx="3877449" cy="1790149"/>
            <a:chOff x="5910293" y="4041545"/>
            <a:chExt cx="3877449" cy="1790149"/>
          </a:xfrm>
        </p:grpSpPr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10293" y="4041545"/>
              <a:ext cx="3877449" cy="1790149"/>
            </a:xfrm>
            <a:prstGeom prst="rect">
              <a:avLst/>
            </a:prstGeom>
          </p:spPr>
        </p:pic>
        <p:sp>
          <p:nvSpPr>
            <p:cNvPr id="15" name="向右箭號 14"/>
            <p:cNvSpPr/>
            <p:nvPr/>
          </p:nvSpPr>
          <p:spPr bwMode="auto">
            <a:xfrm rot="9039111">
              <a:off x="9241621" y="5100895"/>
              <a:ext cx="464347" cy="40630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939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422251"/>
          </a:xfrm>
        </p:spPr>
        <p:txBody>
          <a:bodyPr>
            <a:normAutofit/>
          </a:bodyPr>
          <a:lstStyle/>
          <a:p>
            <a:r>
              <a:rPr lang="zh-TW" altLang="en-US" sz="3900" dirty="0" smtClean="0">
                <a:latin typeface="+mj-ea"/>
              </a:rPr>
              <a:t>五、範本錄製與取樣</a:t>
            </a:r>
            <a:r>
              <a:rPr lang="zh-TW" altLang="en-US" sz="39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sz="39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-US" altLang="zh-TW" sz="3900" dirty="0" smtClean="0">
                <a:latin typeface="+mj-ea"/>
              </a:rPr>
              <a:t/>
            </a:r>
            <a:br>
              <a:rPr lang="en-US" altLang="zh-TW" sz="3900" dirty="0" smtClean="0">
                <a:latin typeface="+mj-ea"/>
              </a:rPr>
            </a:br>
            <a:r>
              <a:rPr lang="zh-TW" altLang="en-US" sz="3900" dirty="0" smtClean="0">
                <a:latin typeface="+mj-ea"/>
              </a:rPr>
              <a:t>連接</a:t>
            </a:r>
            <a:r>
              <a:rPr lang="en-US" altLang="zh-TW" sz="3900" dirty="0" err="1" smtClean="0"/>
              <a:t>CoreMaker</a:t>
            </a:r>
            <a:r>
              <a:rPr lang="en-US" altLang="zh-TW" sz="3900" dirty="0" smtClean="0"/>
              <a:t> I</a:t>
            </a:r>
            <a:endParaRPr lang="zh-TW" altLang="en-US" sz="3900" dirty="0"/>
          </a:p>
        </p:txBody>
      </p:sp>
      <p:grpSp>
        <p:nvGrpSpPr>
          <p:cNvPr id="7" name="群組 6"/>
          <p:cNvGrpSpPr/>
          <p:nvPr/>
        </p:nvGrpSpPr>
        <p:grpSpPr>
          <a:xfrm>
            <a:off x="356855" y="1581013"/>
            <a:ext cx="6229085" cy="3490119"/>
            <a:chOff x="677334" y="2248144"/>
            <a:chExt cx="7666566" cy="4295531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7334" y="2248144"/>
              <a:ext cx="7666566" cy="42955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矩形 4"/>
            <p:cNvSpPr/>
            <p:nvPr/>
          </p:nvSpPr>
          <p:spPr>
            <a:xfrm>
              <a:off x="6879820" y="2407246"/>
              <a:ext cx="557214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411397" y="3825636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</p:grpSp>
      <p:sp>
        <p:nvSpPr>
          <p:cNvPr id="9" name="圓角矩形 8"/>
          <p:cNvSpPr/>
          <p:nvPr/>
        </p:nvSpPr>
        <p:spPr>
          <a:xfrm>
            <a:off x="853840" y="3501008"/>
            <a:ext cx="5235113" cy="71585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點選</a:t>
            </a:r>
            <a:r>
              <a:rPr lang="en-US" altLang="zh-TW" sz="2000" b="1" dirty="0"/>
              <a:t>”Switch modes”</a:t>
            </a:r>
            <a:r>
              <a:rPr lang="zh-TW" altLang="en-US" sz="2000" b="1" dirty="0"/>
              <a:t>按鈕，選擇</a:t>
            </a:r>
            <a:r>
              <a:rPr lang="en-US" altLang="zh-TW" sz="2000" b="1" dirty="0"/>
              <a:t>“Capture”</a:t>
            </a:r>
            <a:endParaRPr lang="zh-TW" altLang="en-US" sz="2000" b="1" dirty="0"/>
          </a:p>
        </p:txBody>
      </p:sp>
      <p:sp>
        <p:nvSpPr>
          <p:cNvPr id="10" name="圓角矩形 9"/>
          <p:cNvSpPr/>
          <p:nvPr/>
        </p:nvSpPr>
        <p:spPr>
          <a:xfrm>
            <a:off x="5849111" y="5283774"/>
            <a:ext cx="3785135" cy="95353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使用 </a:t>
            </a:r>
            <a:r>
              <a:rPr lang="en-US" altLang="zh-TW" sz="2000" b="1" dirty="0" err="1" smtClean="0"/>
              <a:t>MicroUSB</a:t>
            </a:r>
            <a:r>
              <a:rPr lang="en-US" altLang="zh-TW" sz="2000" b="1" dirty="0" smtClean="0"/>
              <a:t> </a:t>
            </a:r>
            <a:r>
              <a:rPr lang="en-US" altLang="zh-TW" sz="2000" b="1" dirty="0"/>
              <a:t>to USB </a:t>
            </a:r>
            <a:r>
              <a:rPr lang="zh-TW" altLang="en-US" sz="2000" b="1" dirty="0"/>
              <a:t>的</a:t>
            </a:r>
            <a:r>
              <a:rPr lang="zh-TW" altLang="en-US" sz="2000" b="1" dirty="0" smtClean="0"/>
              <a:t>線，</a:t>
            </a:r>
            <a:endParaRPr lang="en-US" altLang="zh-TW" sz="2000" b="1" dirty="0"/>
          </a:p>
          <a:p>
            <a:r>
              <a:rPr lang="zh-TW" altLang="en-US" sz="2000" b="1" dirty="0" smtClean="0"/>
              <a:t>連接 </a:t>
            </a:r>
            <a:r>
              <a:rPr lang="en-US" altLang="zh-TW" sz="2000" b="1" dirty="0"/>
              <a:t>PC </a:t>
            </a:r>
            <a:r>
              <a:rPr lang="zh-TW" altLang="en-US" sz="2000" b="1" dirty="0"/>
              <a:t>與 </a:t>
            </a:r>
            <a:r>
              <a:rPr lang="en-US" altLang="zh-TW" sz="2000" b="1" dirty="0" err="1" smtClean="0"/>
              <a:t>CoreMaker</a:t>
            </a:r>
            <a:endParaRPr lang="zh-TW" altLang="en-US" sz="2000" b="1" dirty="0"/>
          </a:p>
        </p:txBody>
      </p:sp>
      <p:grpSp>
        <p:nvGrpSpPr>
          <p:cNvPr id="12" name="群組 11"/>
          <p:cNvGrpSpPr/>
          <p:nvPr/>
        </p:nvGrpSpPr>
        <p:grpSpPr>
          <a:xfrm>
            <a:off x="6825208" y="2791847"/>
            <a:ext cx="2809038" cy="2314134"/>
            <a:chOff x="8582024" y="2248144"/>
            <a:chExt cx="3457277" cy="2848165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82024" y="2248144"/>
              <a:ext cx="3457277" cy="2848165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10977041" y="3825636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1675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>
            <a:normAutofit/>
          </a:bodyPr>
          <a:lstStyle/>
          <a:p>
            <a:r>
              <a:rPr lang="zh-TW" altLang="en-US" sz="3900" dirty="0">
                <a:latin typeface="+mj-ea"/>
              </a:rPr>
              <a:t>五、範本錄製與取樣 </a:t>
            </a:r>
            <a:r>
              <a:rPr lang="en-US" altLang="zh-TW" sz="3900" dirty="0" smtClean="0"/>
              <a:t>II</a:t>
            </a:r>
            <a:r>
              <a:rPr lang="en-US" altLang="zh-TW" sz="3900" dirty="0"/>
              <a:t/>
            </a:r>
            <a:br>
              <a:rPr lang="en-US" altLang="zh-TW" sz="3900" dirty="0"/>
            </a:br>
            <a:r>
              <a:rPr lang="zh-TW" altLang="en-US" sz="3900" dirty="0" smtClean="0"/>
              <a:t>連接</a:t>
            </a:r>
            <a:r>
              <a:rPr lang="en-US" altLang="zh-TW" sz="3900" dirty="0" err="1" smtClean="0"/>
              <a:t>CoreMaker</a:t>
            </a:r>
            <a:r>
              <a:rPr lang="en-US" altLang="zh-TW" sz="3900" dirty="0" smtClean="0"/>
              <a:t> </a:t>
            </a:r>
            <a:r>
              <a:rPr lang="en-US" altLang="zh-TW" sz="3900" dirty="0"/>
              <a:t>II</a:t>
            </a:r>
            <a:endParaRPr lang="zh-TW" altLang="en-US" sz="3900" dirty="0"/>
          </a:p>
        </p:txBody>
      </p:sp>
      <p:grpSp>
        <p:nvGrpSpPr>
          <p:cNvPr id="4" name="群組 3"/>
          <p:cNvGrpSpPr/>
          <p:nvPr/>
        </p:nvGrpSpPr>
        <p:grpSpPr>
          <a:xfrm>
            <a:off x="272480" y="1331766"/>
            <a:ext cx="9361040" cy="5265586"/>
            <a:chOff x="272480" y="1340768"/>
            <a:chExt cx="9361040" cy="5265586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2480" y="1340768"/>
              <a:ext cx="9361040" cy="52655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向右箭號 12"/>
            <p:cNvSpPr/>
            <p:nvPr/>
          </p:nvSpPr>
          <p:spPr bwMode="auto">
            <a:xfrm rot="9039111">
              <a:off x="4720826" y="5964990"/>
              <a:ext cx="464347" cy="40630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  <p:sp>
        <p:nvSpPr>
          <p:cNvPr id="15" name="圓角矩形 14"/>
          <p:cNvSpPr/>
          <p:nvPr/>
        </p:nvSpPr>
        <p:spPr>
          <a:xfrm>
            <a:off x="1928664" y="4938253"/>
            <a:ext cx="5766669" cy="75449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點選頁面下方 </a:t>
            </a:r>
            <a:r>
              <a:rPr lang="en-US" altLang="zh-TW" sz="2000" b="1" dirty="0"/>
              <a:t>CoreMaker-01 </a:t>
            </a:r>
            <a:r>
              <a:rPr lang="zh-TW" altLang="en-US" sz="2000" b="1" dirty="0"/>
              <a:t>的</a:t>
            </a:r>
            <a:r>
              <a:rPr lang="en-US" altLang="zh-TW" sz="2000" b="1" dirty="0"/>
              <a:t>“Connect”</a:t>
            </a:r>
            <a:r>
              <a:rPr lang="zh-TW" altLang="en-US" sz="2000" b="1" dirty="0"/>
              <a:t>按鈕</a:t>
            </a:r>
          </a:p>
        </p:txBody>
      </p:sp>
    </p:spTree>
    <p:extLst>
      <p:ext uri="{BB962C8B-B14F-4D97-AF65-F5344CB8AC3E}">
        <p14:creationId xmlns:p14="http://schemas.microsoft.com/office/powerpoint/2010/main" val="24041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704528" y="1578524"/>
            <a:ext cx="8507122" cy="123240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 第一次使用需要做 </a:t>
            </a:r>
            <a:r>
              <a:rPr lang="en-US" altLang="zh-TW" sz="2000" b="1" dirty="0"/>
              <a:t>Device Plugin </a:t>
            </a:r>
            <a:r>
              <a:rPr lang="zh-TW" altLang="en-US" sz="2000" b="1" dirty="0"/>
              <a:t>的設定 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跳出提示視窗後，點擊</a:t>
            </a:r>
            <a:r>
              <a:rPr lang="en-US" altLang="zh-TW" sz="2000" b="1" dirty="0"/>
              <a:t>”Next”</a:t>
            </a:r>
            <a:r>
              <a:rPr lang="zh-TW" altLang="en-US" sz="2000" b="1" dirty="0"/>
              <a:t>，進入選擇畫面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選擇名稱為</a:t>
            </a:r>
            <a:r>
              <a:rPr lang="en-US" altLang="zh-TW" sz="2000" b="1" dirty="0"/>
              <a:t>”CoreMaker-01”</a:t>
            </a:r>
            <a:r>
              <a:rPr lang="zh-TW" altLang="en-US" sz="2000" b="1" dirty="0"/>
              <a:t>的 </a:t>
            </a:r>
            <a:r>
              <a:rPr lang="en-US" altLang="zh-TW" sz="2000" b="1" dirty="0"/>
              <a:t>device</a:t>
            </a:r>
            <a:r>
              <a:rPr lang="zh-TW" altLang="en-US" sz="2000" b="1" dirty="0"/>
              <a:t>，點擊</a:t>
            </a:r>
            <a:r>
              <a:rPr lang="en-US" altLang="zh-TW" sz="2000" b="1" dirty="0"/>
              <a:t>”Next”</a:t>
            </a:r>
            <a:r>
              <a:rPr lang="zh-TW" altLang="en-US" sz="2000" b="1" dirty="0"/>
              <a:t>進入下一步</a:t>
            </a:r>
          </a:p>
        </p:txBody>
      </p:sp>
      <p:grpSp>
        <p:nvGrpSpPr>
          <p:cNvPr id="7" name="群組 6"/>
          <p:cNvGrpSpPr/>
          <p:nvPr/>
        </p:nvGrpSpPr>
        <p:grpSpPr>
          <a:xfrm>
            <a:off x="416496" y="4055929"/>
            <a:ext cx="3434191" cy="1217652"/>
            <a:chOff x="677334" y="4152900"/>
            <a:chExt cx="4226696" cy="1498648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7334" y="4152900"/>
              <a:ext cx="4226696" cy="1498648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2790683" y="4902224"/>
              <a:ext cx="557213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4088904" y="3078958"/>
            <a:ext cx="5594369" cy="3230362"/>
            <a:chOff x="5058972" y="2788199"/>
            <a:chExt cx="6885377" cy="397583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1600" y="2788199"/>
              <a:ext cx="6762749" cy="395452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矩形 9"/>
            <p:cNvSpPr/>
            <p:nvPr/>
          </p:nvSpPr>
          <p:spPr>
            <a:xfrm>
              <a:off x="5058972" y="3606561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433865" y="6096391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1277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III</a:t>
            </a:r>
            <a:br>
              <a:rPr lang="en-US" altLang="zh-TW" sz="3900" dirty="0" smtClean="0"/>
            </a:br>
            <a:r>
              <a:rPr lang="zh-TW" altLang="en-US" sz="3900" dirty="0" smtClean="0"/>
              <a:t>建立 </a:t>
            </a:r>
            <a:r>
              <a:rPr lang="en-US" altLang="zh-TW" sz="3900" dirty="0"/>
              <a:t>Sensor Configuration I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54184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1208584" y="1491714"/>
            <a:ext cx="7992888" cy="12580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因本例使用</a:t>
            </a:r>
            <a:r>
              <a:rPr lang="zh-TW" altLang="en-US" sz="2000" b="1" dirty="0" smtClean="0"/>
              <a:t>麥克風</a:t>
            </a:r>
            <a:r>
              <a:rPr lang="zh-TW" altLang="en-US" sz="2000" b="1" dirty="0"/>
              <a:t>辨識</a:t>
            </a:r>
            <a:r>
              <a:rPr lang="zh-TW" altLang="en-US" sz="2000" b="1" dirty="0" smtClean="0"/>
              <a:t>，</a:t>
            </a:r>
            <a:r>
              <a:rPr lang="en-US" altLang="zh-TW" sz="2000" b="1" dirty="0"/>
              <a:t>Capture Source </a:t>
            </a:r>
            <a:r>
              <a:rPr lang="zh-TW" altLang="en-US" sz="2000" b="1" dirty="0"/>
              <a:t>選擇</a:t>
            </a:r>
            <a:r>
              <a:rPr lang="en-US" altLang="zh-TW" sz="2000" b="1" dirty="0"/>
              <a:t>”Audio”</a:t>
            </a:r>
            <a:r>
              <a:rPr lang="zh-TW" altLang="en-US" sz="2000" b="1" dirty="0"/>
              <a:t>，</a:t>
            </a:r>
            <a:r>
              <a:rPr lang="en-US" altLang="zh-TW" sz="2000" b="1" dirty="0"/>
              <a:t>Sample Rate </a:t>
            </a:r>
            <a:r>
              <a:rPr lang="zh-TW" altLang="en-US" sz="2000" b="1" dirty="0"/>
              <a:t>選擇</a:t>
            </a:r>
            <a:r>
              <a:rPr lang="en-US" altLang="zh-TW" sz="2000" b="1" dirty="0"/>
              <a:t>”16000”</a:t>
            </a:r>
            <a:r>
              <a:rPr lang="zh-TW" altLang="en-US" sz="2000" b="1" dirty="0"/>
              <a:t>，</a:t>
            </a:r>
            <a:r>
              <a:rPr lang="en-US" altLang="zh-TW" sz="2000" b="1" dirty="0"/>
              <a:t>Selected Sensors</a:t>
            </a:r>
            <a:r>
              <a:rPr lang="zh-TW" altLang="en-US" sz="2000" b="1" dirty="0"/>
              <a:t>勾選</a:t>
            </a:r>
            <a:r>
              <a:rPr lang="en-US" altLang="zh-TW" sz="2000" b="1" dirty="0"/>
              <a:t>”Microphone”</a:t>
            </a:r>
            <a:r>
              <a:rPr lang="zh-TW" altLang="en-US" sz="2000" b="1" dirty="0"/>
              <a:t>。</a:t>
            </a:r>
            <a:r>
              <a:rPr lang="en-US" altLang="zh-TW" sz="2000" b="1" dirty="0"/>
              <a:t> </a:t>
            </a:r>
          </a:p>
          <a:p>
            <a:r>
              <a:rPr lang="en-US" altLang="zh-TW" sz="2000" b="1" dirty="0">
                <a:solidFill>
                  <a:srgbClr val="FF0000"/>
                </a:solidFill>
              </a:rPr>
              <a:t>• Sample Rate </a:t>
            </a:r>
            <a:r>
              <a:rPr lang="zh-TW" altLang="en-US" sz="2000" b="1" dirty="0">
                <a:solidFill>
                  <a:srgbClr val="FF0000"/>
                </a:solidFill>
              </a:rPr>
              <a:t>需選擇與 </a:t>
            </a:r>
            <a:r>
              <a:rPr lang="en-US" altLang="zh-TW" sz="2000" b="1" dirty="0" err="1">
                <a:solidFill>
                  <a:srgbClr val="FF0000"/>
                </a:solidFill>
              </a:rPr>
              <a:t>CoreMaker</a:t>
            </a:r>
            <a:r>
              <a:rPr lang="en-US" altLang="zh-TW" sz="2000" b="1" dirty="0">
                <a:solidFill>
                  <a:srgbClr val="FF0000"/>
                </a:solidFill>
              </a:rPr>
              <a:t> </a:t>
            </a:r>
            <a:r>
              <a:rPr lang="zh-TW" altLang="en-US" sz="2000" b="1" dirty="0">
                <a:solidFill>
                  <a:srgbClr val="FF0000"/>
                </a:solidFill>
              </a:rPr>
              <a:t>韌體相同的設定。</a:t>
            </a:r>
          </a:p>
        </p:txBody>
      </p:sp>
      <p:grpSp>
        <p:nvGrpSpPr>
          <p:cNvPr id="12" name="群組 11"/>
          <p:cNvGrpSpPr/>
          <p:nvPr/>
        </p:nvGrpSpPr>
        <p:grpSpPr>
          <a:xfrm>
            <a:off x="3730814" y="3013622"/>
            <a:ext cx="2829474" cy="2836024"/>
            <a:chOff x="4862105" y="3100808"/>
            <a:chExt cx="3482430" cy="3490491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75948" y="3100808"/>
              <a:ext cx="3268587" cy="3490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矩形 8"/>
            <p:cNvSpPr/>
            <p:nvPr/>
          </p:nvSpPr>
          <p:spPr>
            <a:xfrm>
              <a:off x="4881818" y="4307857"/>
              <a:ext cx="557214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862105" y="4863054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710241" y="5705866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29819" y="3013622"/>
            <a:ext cx="3624911" cy="2863650"/>
            <a:chOff x="159777" y="3155786"/>
            <a:chExt cx="4461429" cy="3524492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77" y="3155786"/>
              <a:ext cx="4461429" cy="352449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向右箭號 15"/>
            <p:cNvSpPr/>
            <p:nvPr/>
          </p:nvSpPr>
          <p:spPr bwMode="auto">
            <a:xfrm rot="9039111">
              <a:off x="2951525" y="6038249"/>
              <a:ext cx="571504" cy="50006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6730597" y="3013622"/>
            <a:ext cx="3069986" cy="1924546"/>
            <a:chOff x="8334758" y="3733696"/>
            <a:chExt cx="3778444" cy="2368672"/>
          </a:xfrm>
        </p:grpSpPr>
        <p:pic>
          <p:nvPicPr>
            <p:cNvPr id="13" name="圖片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34758" y="3733696"/>
              <a:ext cx="3778444" cy="23686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向右箭號 16"/>
            <p:cNvSpPr/>
            <p:nvPr/>
          </p:nvSpPr>
          <p:spPr bwMode="auto">
            <a:xfrm rot="9039111">
              <a:off x="11154301" y="5314330"/>
              <a:ext cx="571504" cy="50006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  <p:sp>
        <p:nvSpPr>
          <p:cNvPr id="19" name="圓角矩形 18"/>
          <p:cNvSpPr/>
          <p:nvPr/>
        </p:nvSpPr>
        <p:spPr>
          <a:xfrm>
            <a:off x="6730598" y="5271221"/>
            <a:ext cx="3069985" cy="57510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625" b="1" dirty="0"/>
              <a:t>•</a:t>
            </a:r>
            <a:r>
              <a:rPr lang="zh-TW" altLang="en-US" sz="1625" b="1" dirty="0"/>
              <a:t>輸入自訂的設定檔名稱來儲存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1277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IV</a:t>
            </a:r>
            <a:br>
              <a:rPr lang="en-US" altLang="zh-TW" sz="3900" dirty="0" smtClean="0"/>
            </a:br>
            <a:r>
              <a:rPr lang="zh-TW" altLang="en-US" sz="3900" dirty="0" smtClean="0"/>
              <a:t>建立 </a:t>
            </a:r>
            <a:r>
              <a:rPr lang="en-US" altLang="zh-TW" sz="3900" dirty="0"/>
              <a:t>Sensor Configuration </a:t>
            </a:r>
            <a:r>
              <a:rPr lang="en-US" altLang="zh-TW" sz="3900" dirty="0" smtClean="0"/>
              <a:t>II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981155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1424608" y="1437063"/>
            <a:ext cx="3469886" cy="403694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sz="2600" dirty="0">
                <a:solidFill>
                  <a:schemeClr val="tx1"/>
                </a:solidFill>
              </a:rPr>
              <a:t>一</a:t>
            </a:r>
            <a:r>
              <a:rPr lang="zh-TW" altLang="en-US" sz="2600" dirty="0" smtClean="0">
                <a:solidFill>
                  <a:schemeClr val="tx1"/>
                </a:solidFill>
              </a:rPr>
              <a:t>、</a:t>
            </a:r>
            <a:r>
              <a:rPr lang="zh-TW" altLang="en-US" sz="2600" dirty="0">
                <a:solidFill>
                  <a:schemeClr val="tx1"/>
                </a:solidFill>
              </a:rPr>
              <a:t>應用情境概述</a:t>
            </a:r>
            <a:endParaRPr lang="en-US" altLang="zh-TW" sz="2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>
                <a:solidFill>
                  <a:schemeClr val="tx1"/>
                </a:solidFill>
              </a:rPr>
              <a:t>二、系統介紹</a:t>
            </a:r>
            <a:endParaRPr lang="en-US" altLang="zh-TW" sz="2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>
                <a:solidFill>
                  <a:schemeClr val="tx1"/>
                </a:solidFill>
              </a:rPr>
              <a:t>三</a:t>
            </a:r>
            <a:r>
              <a:rPr lang="zh-TW" altLang="en-US" sz="2600" dirty="0" smtClean="0">
                <a:solidFill>
                  <a:schemeClr val="tx1"/>
                </a:solidFill>
              </a:rPr>
              <a:t>、開發環境設定</a:t>
            </a:r>
            <a:endParaRPr lang="en-US" altLang="zh-TW" sz="2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>
                <a:solidFill>
                  <a:schemeClr val="tx1"/>
                </a:solidFill>
              </a:rPr>
              <a:t>四</a:t>
            </a:r>
            <a:r>
              <a:rPr lang="zh-TW" altLang="en-US" sz="2600" dirty="0" smtClean="0">
                <a:solidFill>
                  <a:schemeClr val="tx1"/>
                </a:solidFill>
              </a:rPr>
              <a:t>、韌體設定與修改</a:t>
            </a:r>
            <a:endParaRPr lang="en-US" altLang="zh-TW" sz="26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 smtClean="0">
                <a:solidFill>
                  <a:schemeClr val="tx1"/>
                </a:solidFill>
              </a:rPr>
              <a:t>五、範本錄製與取樣</a:t>
            </a:r>
            <a:endParaRPr lang="en-US" altLang="zh-TW" sz="26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 smtClean="0">
                <a:solidFill>
                  <a:schemeClr val="tx1"/>
                </a:solidFill>
              </a:rPr>
              <a:t>六、</a:t>
            </a:r>
            <a:r>
              <a:rPr lang="en-US" altLang="zh-TW" sz="2600" dirty="0">
                <a:solidFill>
                  <a:schemeClr val="tx1"/>
                </a:solidFill>
              </a:rPr>
              <a:t>AI</a:t>
            </a:r>
            <a:r>
              <a:rPr lang="zh-TW" altLang="en-US" sz="2600" dirty="0" smtClean="0">
                <a:solidFill>
                  <a:schemeClr val="tx1"/>
                </a:solidFill>
              </a:rPr>
              <a:t>模型製作</a:t>
            </a:r>
            <a:endParaRPr lang="en-US" altLang="zh-TW" sz="26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 smtClean="0">
                <a:solidFill>
                  <a:schemeClr val="tx1"/>
                </a:solidFill>
              </a:rPr>
              <a:t>七、</a:t>
            </a:r>
            <a:r>
              <a:rPr lang="en-US" altLang="zh-TW" sz="2600" dirty="0" smtClean="0">
                <a:solidFill>
                  <a:schemeClr val="tx1"/>
                </a:solidFill>
              </a:rPr>
              <a:t>Arduino</a:t>
            </a:r>
            <a:r>
              <a:rPr lang="zh-TW" altLang="en-US" sz="2600" dirty="0" smtClean="0">
                <a:solidFill>
                  <a:schemeClr val="tx1"/>
                </a:solidFill>
              </a:rPr>
              <a:t>程式編寫</a:t>
            </a:r>
            <a:endParaRPr lang="en-US" altLang="zh-TW" sz="2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600" dirty="0">
                <a:solidFill>
                  <a:schemeClr val="tx1"/>
                </a:solidFill>
              </a:rPr>
              <a:t>八</a:t>
            </a:r>
            <a:r>
              <a:rPr lang="zh-TW" altLang="en-US" sz="2600" dirty="0" smtClean="0">
                <a:solidFill>
                  <a:schemeClr val="tx1"/>
                </a:solidFill>
              </a:rPr>
              <a:t>、</a:t>
            </a:r>
            <a:r>
              <a:rPr lang="zh-TW" altLang="en-US" sz="2600" dirty="0">
                <a:solidFill>
                  <a:schemeClr val="tx1"/>
                </a:solidFill>
              </a:rPr>
              <a:t>成</a:t>
            </a:r>
            <a:r>
              <a:rPr lang="zh-TW" altLang="en-US" sz="2600" dirty="0" smtClean="0">
                <a:solidFill>
                  <a:schemeClr val="tx1"/>
                </a:solidFill>
              </a:rPr>
              <a:t>果</a:t>
            </a:r>
            <a:r>
              <a:rPr lang="zh-TW" altLang="en-US" sz="2600" dirty="0">
                <a:solidFill>
                  <a:schemeClr val="tx1"/>
                </a:solidFill>
              </a:rPr>
              <a:t>展示</a:t>
            </a:r>
            <a:endParaRPr lang="en-US" altLang="zh-TW" sz="2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大綱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064" y="1412776"/>
            <a:ext cx="3285386" cy="414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8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48510" y="1412776"/>
            <a:ext cx="9240994" cy="5198059"/>
            <a:chOff x="248510" y="1340768"/>
            <a:chExt cx="9240994" cy="5198059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510" y="1340768"/>
              <a:ext cx="9240994" cy="5198059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3471711" y="5242677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211864" y="3573016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414430" y="5242677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21" name="向右箭號 20"/>
            <p:cNvSpPr/>
            <p:nvPr/>
          </p:nvSpPr>
          <p:spPr bwMode="auto">
            <a:xfrm rot="9039111">
              <a:off x="5009301" y="5434456"/>
              <a:ext cx="464347" cy="40630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  <p:sp>
        <p:nvSpPr>
          <p:cNvPr id="15" name="圓角矩形 14"/>
          <p:cNvSpPr/>
          <p:nvPr/>
        </p:nvSpPr>
        <p:spPr>
          <a:xfrm>
            <a:off x="1856656" y="4087901"/>
            <a:ext cx="7894563" cy="133652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進入 </a:t>
            </a:r>
            <a:r>
              <a:rPr lang="en-US" altLang="zh-TW" sz="2000" b="1" dirty="0"/>
              <a:t>Connection Settings </a:t>
            </a:r>
            <a:r>
              <a:rPr lang="zh-TW" altLang="en-US" sz="2000" b="1" dirty="0"/>
              <a:t>頁面， 點擊</a:t>
            </a:r>
            <a:r>
              <a:rPr lang="en-US" altLang="zh-TW" sz="2000" b="1" dirty="0"/>
              <a:t>”Scan”</a:t>
            </a:r>
            <a:r>
              <a:rPr lang="zh-TW" altLang="en-US" sz="2000" b="1" dirty="0"/>
              <a:t>後，會出現偵測到有連接裝置的連接埠，選擇</a:t>
            </a:r>
            <a:r>
              <a:rPr lang="zh-TW" altLang="en-US" sz="2000" b="1" dirty="0" smtClean="0"/>
              <a:t>連接埠</a:t>
            </a:r>
            <a:r>
              <a:rPr lang="zh-TW" altLang="en-US" sz="2000" b="1" dirty="0"/>
              <a:t>後點擊</a:t>
            </a:r>
            <a:r>
              <a:rPr lang="en-US" altLang="zh-TW" sz="2000" b="1" dirty="0"/>
              <a:t>”Done”</a:t>
            </a:r>
            <a:r>
              <a:rPr lang="zh-TW" altLang="en-US" sz="2000" b="1" dirty="0"/>
              <a:t>完成設定。 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再次點擊</a:t>
            </a:r>
            <a:r>
              <a:rPr lang="en-US" altLang="zh-TW" sz="2000" b="1" dirty="0"/>
              <a:t>”Connect”</a:t>
            </a:r>
            <a:r>
              <a:rPr lang="zh-TW" altLang="en-US" sz="2000" b="1" dirty="0"/>
              <a:t>，</a:t>
            </a:r>
            <a:r>
              <a:rPr lang="zh-TW" altLang="en-US" sz="2000" b="1" dirty="0">
                <a:solidFill>
                  <a:srgbClr val="FF0000"/>
                </a:solidFill>
              </a:rPr>
              <a:t>當狀態列出現</a:t>
            </a:r>
            <a:r>
              <a:rPr lang="en-US" altLang="zh-TW" sz="2000" b="1" dirty="0">
                <a:solidFill>
                  <a:srgbClr val="FF0000"/>
                </a:solidFill>
              </a:rPr>
              <a:t>”Retrieving Configuration”</a:t>
            </a:r>
            <a:r>
              <a:rPr lang="zh-TW" altLang="en-US" sz="2000" b="1" dirty="0">
                <a:solidFill>
                  <a:srgbClr val="FF0000"/>
                </a:solidFill>
              </a:rPr>
              <a:t>時，按壓 </a:t>
            </a:r>
            <a:r>
              <a:rPr lang="en-US" altLang="zh-TW" sz="2000" b="1" dirty="0" err="1">
                <a:solidFill>
                  <a:srgbClr val="FF0000"/>
                </a:solidFill>
              </a:rPr>
              <a:t>CoreMaker</a:t>
            </a:r>
            <a:r>
              <a:rPr lang="en-US" altLang="zh-TW" sz="2000" b="1" dirty="0">
                <a:solidFill>
                  <a:srgbClr val="FF0000"/>
                </a:solidFill>
              </a:rPr>
              <a:t> </a:t>
            </a:r>
            <a:r>
              <a:rPr lang="zh-TW" altLang="en-US" sz="2000" b="1" dirty="0">
                <a:solidFill>
                  <a:srgbClr val="FF0000"/>
                </a:solidFill>
              </a:rPr>
              <a:t>上的 </a:t>
            </a:r>
            <a:r>
              <a:rPr lang="en-US" altLang="zh-TW" sz="2000" b="1" dirty="0">
                <a:solidFill>
                  <a:srgbClr val="FF0000"/>
                </a:solidFill>
              </a:rPr>
              <a:t>SW2 </a:t>
            </a:r>
            <a:r>
              <a:rPr lang="zh-TW" altLang="en-US" sz="2000" b="1" dirty="0">
                <a:solidFill>
                  <a:srgbClr val="FF0000"/>
                </a:solidFill>
              </a:rPr>
              <a:t>按鍵</a:t>
            </a:r>
            <a:r>
              <a:rPr lang="zh-TW" altLang="en-US" sz="2000" b="1" dirty="0" smtClean="0">
                <a:solidFill>
                  <a:srgbClr val="FF0000"/>
                </a:solidFill>
              </a:rPr>
              <a:t>即可完成連線</a:t>
            </a:r>
            <a:r>
              <a:rPr lang="zh-TW" altLang="en-US" sz="2000" b="1" dirty="0">
                <a:solidFill>
                  <a:srgbClr val="FF0000"/>
                </a:solidFill>
              </a:rPr>
              <a:t>。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84784"/>
          </a:xfrm>
        </p:spPr>
        <p:txBody>
          <a:bodyPr/>
          <a:lstStyle/>
          <a:p>
            <a:r>
              <a:rPr lang="zh-TW" altLang="en-US" sz="3900" dirty="0" smtClean="0">
                <a:latin typeface="+mj-ea"/>
              </a:rPr>
              <a:t>五</a:t>
            </a:r>
            <a:r>
              <a:rPr lang="zh-TW" altLang="en-US" sz="3900" dirty="0">
                <a:latin typeface="+mj-ea"/>
              </a:rPr>
              <a:t>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V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連線</a:t>
            </a:r>
            <a:r>
              <a:rPr lang="en-US" altLang="zh-TW" sz="3900" dirty="0"/>
              <a:t>Data Capture Lab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191082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72480" y="1432669"/>
            <a:ext cx="9235576" cy="5092675"/>
            <a:chOff x="135276" y="1484691"/>
            <a:chExt cx="9779719" cy="5287584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846" y="1484691"/>
              <a:ext cx="9400149" cy="528758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矩形 8"/>
            <p:cNvSpPr/>
            <p:nvPr/>
          </p:nvSpPr>
          <p:spPr>
            <a:xfrm>
              <a:off x="7373100" y="2515969"/>
              <a:ext cx="557214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514852" y="5840351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276" y="3361059"/>
              <a:ext cx="1756961" cy="1308664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807792" y="3001002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2432720" y="4293096"/>
            <a:ext cx="7057077" cy="119066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點擊視窗右下角的</a:t>
            </a:r>
            <a:r>
              <a:rPr lang="en-US" altLang="zh-TW" sz="2000" b="1" dirty="0"/>
              <a:t>”Start Recording”</a:t>
            </a:r>
            <a:r>
              <a:rPr lang="zh-TW" altLang="en-US" sz="2000" b="1" dirty="0"/>
              <a:t>按鈕開始錄製</a:t>
            </a:r>
            <a:r>
              <a:rPr lang="zh-TW" altLang="en-US" sz="2000" b="1" dirty="0" smtClean="0"/>
              <a:t>聲音。</a:t>
            </a:r>
            <a:endParaRPr lang="en-US" altLang="zh-TW" sz="2000" b="1" dirty="0"/>
          </a:p>
          <a:p>
            <a:r>
              <a:rPr lang="en-US" altLang="zh-TW" sz="2000" b="1" dirty="0">
                <a:solidFill>
                  <a:srgbClr val="FF0000"/>
                </a:solidFill>
              </a:rPr>
              <a:t>(</a:t>
            </a:r>
            <a:r>
              <a:rPr lang="zh-TW" altLang="en-US" sz="2000" b="1" dirty="0">
                <a:solidFill>
                  <a:srgbClr val="FF0000"/>
                </a:solidFill>
              </a:rPr>
              <a:t>錄製聲音時請盡量靠近</a:t>
            </a:r>
            <a:r>
              <a:rPr lang="en-US" altLang="zh-TW" sz="2000" b="1" dirty="0">
                <a:solidFill>
                  <a:srgbClr val="FF0000"/>
                </a:solidFill>
              </a:rPr>
              <a:t>DSI-6484</a:t>
            </a:r>
            <a:r>
              <a:rPr lang="zh-TW" altLang="en-US" sz="2000" b="1" dirty="0" smtClean="0">
                <a:solidFill>
                  <a:srgbClr val="FF0000"/>
                </a:solidFill>
              </a:rPr>
              <a:t>電路板，且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錄音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檔時間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至少需超過</a:t>
            </a:r>
            <a:r>
              <a:rPr lang="en-US" altLang="zh-TW" sz="2000" b="1" dirty="0">
                <a:solidFill>
                  <a:srgbClr val="FF0000"/>
                </a:solidFill>
                <a:latin typeface="+mj-ea"/>
              </a:rPr>
              <a:t>5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分</a:t>
            </a:r>
            <a:r>
              <a:rPr lang="en-US" altLang="zh-TW" sz="2000" b="1" dirty="0">
                <a:solidFill>
                  <a:srgbClr val="FF0000"/>
                </a:solidFill>
                <a:latin typeface="+mj-ea"/>
              </a:rPr>
              <a:t>30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秒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或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取樣</a:t>
            </a:r>
            <a:r>
              <a:rPr lang="en-US" altLang="zh-TW" sz="2000" b="1" dirty="0" smtClean="0">
                <a:solidFill>
                  <a:srgbClr val="FF0000"/>
                </a:solidFill>
                <a:latin typeface="+mj-ea"/>
              </a:rPr>
              <a:t>200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次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以上</a:t>
            </a:r>
            <a:r>
              <a:rPr lang="en-US" altLang="zh-TW" sz="2000" b="1" dirty="0" smtClean="0">
                <a:solidFill>
                  <a:srgbClr val="FF0000"/>
                </a:solidFill>
                <a:latin typeface="+mj-ea"/>
              </a:rPr>
              <a:t>(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可</a:t>
            </a:r>
            <a:r>
              <a:rPr lang="zh-TW" altLang="en-US" sz="2000" b="1" dirty="0" smtClean="0">
                <a:solidFill>
                  <a:srgbClr val="FF0000"/>
                </a:solidFill>
                <a:latin typeface="+mj-ea"/>
              </a:rPr>
              <a:t>增加訓練辨識</a:t>
            </a:r>
            <a:r>
              <a:rPr lang="zh-TW" altLang="en-US" sz="2000" b="1" dirty="0">
                <a:solidFill>
                  <a:srgbClr val="FF0000"/>
                </a:solidFill>
                <a:latin typeface="+mj-ea"/>
              </a:rPr>
              <a:t>度</a:t>
            </a:r>
            <a:r>
              <a:rPr lang="en-US" altLang="zh-TW" sz="2000" b="1" dirty="0" smtClean="0">
                <a:solidFill>
                  <a:srgbClr val="FF0000"/>
                </a:solidFill>
                <a:latin typeface="+mj-ea"/>
              </a:rPr>
              <a:t>)</a:t>
            </a:r>
            <a:r>
              <a:rPr lang="en-US" altLang="zh-TW" sz="2000" b="1" dirty="0" smtClean="0">
                <a:solidFill>
                  <a:srgbClr val="FF0000"/>
                </a:solidFill>
              </a:rPr>
              <a:t>)</a:t>
            </a:r>
            <a:endParaRPr lang="zh-TW" altLang="en-US" sz="2000" b="1" dirty="0">
              <a:solidFill>
                <a:srgbClr val="FF0000"/>
              </a:solidFill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327549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VI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錄製</a:t>
            </a:r>
            <a:r>
              <a:rPr lang="zh-TW" altLang="en-US" sz="3900" dirty="0">
                <a:latin typeface="+mj-ea"/>
              </a:rPr>
              <a:t>聲音資料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569648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223037" y="2651226"/>
            <a:ext cx="2569451" cy="3960054"/>
            <a:chOff x="4810024" y="1028700"/>
            <a:chExt cx="3905451" cy="5588287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024" y="1028700"/>
              <a:ext cx="3905451" cy="5588287"/>
            </a:xfrm>
            <a:prstGeom prst="rect">
              <a:avLst/>
            </a:prstGeom>
          </p:spPr>
        </p:pic>
        <p:sp>
          <p:nvSpPr>
            <p:cNvPr id="11" name="向右箭號 10"/>
            <p:cNvSpPr/>
            <p:nvPr/>
          </p:nvSpPr>
          <p:spPr bwMode="auto">
            <a:xfrm rot="9039111">
              <a:off x="6476996" y="5874387"/>
              <a:ext cx="571504" cy="50006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975668" y="5210175"/>
              <a:ext cx="1339407" cy="421678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712" y="2782791"/>
            <a:ext cx="6572312" cy="36969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圓角矩形 7"/>
          <p:cNvSpPr/>
          <p:nvPr/>
        </p:nvSpPr>
        <p:spPr>
          <a:xfrm>
            <a:off x="1892660" y="1611874"/>
            <a:ext cx="6624735" cy="86409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因為範例僅提供</a:t>
            </a:r>
            <a:r>
              <a:rPr lang="en-US" altLang="zh-TW" sz="2000" b="1" dirty="0">
                <a:latin typeface="+mj-ea"/>
                <a:ea typeface="+mj-ea"/>
              </a:rPr>
              <a:t>5</a:t>
            </a:r>
            <a:r>
              <a:rPr lang="zh-TW" altLang="en-US" sz="2000" b="1" dirty="0">
                <a:latin typeface="+mj-ea"/>
                <a:ea typeface="+mj-ea"/>
              </a:rPr>
              <a:t>層電梯按鈕，因此需錄製</a:t>
            </a:r>
            <a:r>
              <a:rPr lang="en-US" altLang="zh-TW" sz="2000" b="1" dirty="0">
                <a:latin typeface="+mj-ea"/>
                <a:ea typeface="+mj-ea"/>
              </a:rPr>
              <a:t>6</a:t>
            </a:r>
            <a:r>
              <a:rPr lang="zh-TW" altLang="en-US" sz="2000" b="1" dirty="0">
                <a:latin typeface="+mj-ea"/>
                <a:ea typeface="+mj-ea"/>
              </a:rPr>
              <a:t>個聲音檔</a:t>
            </a:r>
            <a:r>
              <a:rPr lang="zh-TW" altLang="en-US" sz="2000" b="1" dirty="0" smtClean="0">
                <a:latin typeface="+mj-ea"/>
                <a:ea typeface="+mj-ea"/>
              </a:rPr>
              <a:t>，</a:t>
            </a:r>
            <a:r>
              <a:rPr lang="zh-TW" altLang="en-US" sz="2000" b="1" dirty="0">
                <a:latin typeface="+mj-ea"/>
                <a:ea typeface="+mj-ea"/>
              </a:rPr>
              <a:t>包括</a:t>
            </a:r>
            <a:r>
              <a:rPr lang="en-US" altLang="zh-TW" sz="2000" b="1" dirty="0" smtClean="0">
                <a:latin typeface="+mj-ea"/>
                <a:ea typeface="+mj-ea"/>
              </a:rPr>
              <a:t>1</a:t>
            </a:r>
            <a:r>
              <a:rPr lang="zh-TW" altLang="en-US" sz="2000" b="1" dirty="0">
                <a:latin typeface="+mj-ea"/>
                <a:ea typeface="+mj-ea"/>
              </a:rPr>
              <a:t>、</a:t>
            </a:r>
            <a:r>
              <a:rPr lang="en-US" altLang="zh-TW" sz="2000" b="1" dirty="0">
                <a:latin typeface="+mj-ea"/>
                <a:ea typeface="+mj-ea"/>
              </a:rPr>
              <a:t>2</a:t>
            </a:r>
            <a:r>
              <a:rPr lang="zh-TW" altLang="en-US" sz="2000" b="1" dirty="0">
                <a:latin typeface="+mj-ea"/>
                <a:ea typeface="+mj-ea"/>
              </a:rPr>
              <a:t>、</a:t>
            </a:r>
            <a:r>
              <a:rPr lang="en-US" altLang="zh-TW" sz="2000" b="1" dirty="0">
                <a:latin typeface="+mj-ea"/>
                <a:ea typeface="+mj-ea"/>
              </a:rPr>
              <a:t>3</a:t>
            </a:r>
            <a:r>
              <a:rPr lang="zh-TW" altLang="en-US" sz="2000" b="1" dirty="0">
                <a:latin typeface="+mj-ea"/>
                <a:ea typeface="+mj-ea"/>
              </a:rPr>
              <a:t>、</a:t>
            </a:r>
            <a:r>
              <a:rPr lang="en-US" altLang="zh-TW" sz="2000" b="1" dirty="0">
                <a:latin typeface="+mj-ea"/>
                <a:ea typeface="+mj-ea"/>
              </a:rPr>
              <a:t>4</a:t>
            </a:r>
            <a:r>
              <a:rPr lang="zh-TW" altLang="en-US" sz="2000" b="1" dirty="0">
                <a:latin typeface="+mj-ea"/>
                <a:ea typeface="+mj-ea"/>
              </a:rPr>
              <a:t>、</a:t>
            </a:r>
            <a:r>
              <a:rPr lang="en-US" altLang="zh-TW" sz="2000" b="1" dirty="0" smtClean="0">
                <a:latin typeface="+mj-ea"/>
                <a:ea typeface="+mj-ea"/>
              </a:rPr>
              <a:t>5</a:t>
            </a:r>
            <a:r>
              <a:rPr lang="zh-TW" altLang="en-US" sz="2000" b="1" dirty="0" smtClean="0">
                <a:latin typeface="+mj-ea"/>
                <a:ea typeface="+mj-ea"/>
              </a:rPr>
              <a:t>，以及一個安靜的錄音檔。</a:t>
            </a:r>
            <a:endParaRPr lang="en-US" altLang="zh-TW" sz="2000" b="1" dirty="0">
              <a:latin typeface="+mj-ea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436619"/>
          </a:xfrm>
        </p:spPr>
        <p:txBody>
          <a:bodyPr/>
          <a:lstStyle/>
          <a:p>
            <a:r>
              <a:rPr lang="zh-TW" altLang="en-US" sz="3900" dirty="0" smtClean="0">
                <a:latin typeface="+mj-ea"/>
              </a:rPr>
              <a:t>五</a:t>
            </a:r>
            <a:r>
              <a:rPr lang="zh-TW" altLang="en-US" sz="3900" dirty="0">
                <a:latin typeface="+mj-ea"/>
              </a:rPr>
              <a:t>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VII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上</a:t>
            </a:r>
            <a:r>
              <a:rPr lang="zh-TW" altLang="en-US" sz="3900" dirty="0">
                <a:latin typeface="+mj-ea"/>
              </a:rPr>
              <a:t>傳聲音資料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3174172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416496" y="1642620"/>
            <a:ext cx="9089650" cy="5098748"/>
            <a:chOff x="416496" y="1484784"/>
            <a:chExt cx="9089650" cy="5098748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496" y="1484784"/>
              <a:ext cx="9089650" cy="509874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0" name="矩形 9"/>
            <p:cNvSpPr/>
            <p:nvPr/>
          </p:nvSpPr>
          <p:spPr>
            <a:xfrm>
              <a:off x="7877525" y="1793941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878511" y="3318592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圓角矩形 12"/>
          <p:cNvSpPr/>
          <p:nvPr/>
        </p:nvSpPr>
        <p:spPr>
          <a:xfrm>
            <a:off x="2144688" y="1210571"/>
            <a:ext cx="6120680" cy="60803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點選</a:t>
            </a:r>
            <a:r>
              <a:rPr lang="en-US" altLang="zh-TW" sz="2000" b="1" dirty="0"/>
              <a:t>”Switch modes”</a:t>
            </a:r>
            <a:r>
              <a:rPr lang="zh-TW" altLang="en-US" sz="2000" b="1" dirty="0"/>
              <a:t>按鈕，選擇</a:t>
            </a:r>
            <a:r>
              <a:rPr lang="en-US" altLang="zh-TW" sz="2000" b="1" dirty="0"/>
              <a:t>“Label Explorer”</a:t>
            </a:r>
            <a:endParaRPr lang="zh-TW" altLang="en-US" sz="2000" b="1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268760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VIII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切換</a:t>
            </a:r>
            <a:r>
              <a:rPr lang="zh-TW" altLang="en-US" sz="3900" dirty="0">
                <a:latin typeface="+mj-ea"/>
              </a:rPr>
              <a:t>成標記模式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193539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597400" y="1340768"/>
            <a:ext cx="8770427" cy="5286375"/>
            <a:chOff x="597400" y="1340768"/>
            <a:chExt cx="8770427" cy="5286375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5327" y="1340768"/>
              <a:ext cx="8572500" cy="5286375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597400" y="3068960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166194" y="5013176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313040" y="5538600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圓角矩形 16"/>
          <p:cNvSpPr/>
          <p:nvPr/>
        </p:nvSpPr>
        <p:spPr>
          <a:xfrm>
            <a:off x="3368824" y="2198402"/>
            <a:ext cx="6336704" cy="71585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</a:t>
            </a:r>
            <a:r>
              <a:rPr lang="zh-TW" altLang="en-US" sz="2000" b="1" dirty="0"/>
              <a:t>因為有六種不同的聲音檔，因此須建立</a:t>
            </a:r>
            <a:r>
              <a:rPr lang="en-US" altLang="zh-TW" sz="2000" b="1" dirty="0"/>
              <a:t>6</a:t>
            </a:r>
            <a:r>
              <a:rPr lang="zh-TW" altLang="en-US" sz="2000" b="1" dirty="0"/>
              <a:t>個不同的標籤</a:t>
            </a: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IX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標籤</a:t>
            </a:r>
          </a:p>
        </p:txBody>
      </p:sp>
    </p:spTree>
    <p:extLst>
      <p:ext uri="{BB962C8B-B14F-4D97-AF65-F5344CB8AC3E}">
        <p14:creationId xmlns:p14="http://schemas.microsoft.com/office/powerpoint/2010/main" val="7621801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95" y="2606953"/>
            <a:ext cx="5378812" cy="350716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337" y="2606952"/>
            <a:ext cx="3587840" cy="3507160"/>
          </a:xfrm>
          <a:prstGeom prst="rect">
            <a:avLst/>
          </a:prstGeom>
        </p:spPr>
      </p:pic>
      <p:sp>
        <p:nvSpPr>
          <p:cNvPr id="17" name="圓角矩形 16"/>
          <p:cNvSpPr/>
          <p:nvPr/>
        </p:nvSpPr>
        <p:spPr>
          <a:xfrm>
            <a:off x="1496616" y="1628800"/>
            <a:ext cx="6912768" cy="79208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點擊視窗下方的 </a:t>
            </a:r>
            <a:r>
              <a:rPr lang="en-US" altLang="zh-TW" sz="2000" b="1" dirty="0">
                <a:latin typeface="+mj-ea"/>
                <a:ea typeface="+mj-ea"/>
              </a:rPr>
              <a:t>“+” </a:t>
            </a:r>
            <a:r>
              <a:rPr lang="zh-TW" altLang="en-US" sz="2000" b="1" dirty="0">
                <a:latin typeface="+mj-ea"/>
                <a:ea typeface="+mj-ea"/>
              </a:rPr>
              <a:t>新增 </a:t>
            </a:r>
            <a:r>
              <a:rPr lang="en-US" altLang="zh-TW" sz="2000" b="1" dirty="0">
                <a:latin typeface="+mj-ea"/>
                <a:ea typeface="+mj-ea"/>
              </a:rPr>
              <a:t>session </a:t>
            </a:r>
          </a:p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在 </a:t>
            </a:r>
            <a:r>
              <a:rPr lang="en-US" altLang="zh-TW" sz="2000" b="1" dirty="0">
                <a:latin typeface="+mj-ea"/>
                <a:ea typeface="+mj-ea"/>
              </a:rPr>
              <a:t>Name </a:t>
            </a:r>
            <a:r>
              <a:rPr lang="zh-TW" altLang="en-US" sz="2000" b="1" dirty="0">
                <a:latin typeface="+mj-ea"/>
                <a:ea typeface="+mj-ea"/>
              </a:rPr>
              <a:t>欄位輸入 </a:t>
            </a:r>
            <a:r>
              <a:rPr lang="en-US" altLang="zh-TW" sz="2000" b="1" dirty="0">
                <a:latin typeface="+mj-ea"/>
                <a:ea typeface="+mj-ea"/>
              </a:rPr>
              <a:t>session </a:t>
            </a:r>
            <a:r>
              <a:rPr lang="zh-TW" altLang="en-US" sz="2000" b="1" dirty="0">
                <a:latin typeface="+mj-ea"/>
                <a:ea typeface="+mj-ea"/>
              </a:rPr>
              <a:t>名稱，</a:t>
            </a:r>
            <a:r>
              <a:rPr lang="en-US" altLang="zh-TW" sz="2000" b="1" dirty="0">
                <a:latin typeface="+mj-ea"/>
                <a:ea typeface="+mj-ea"/>
              </a:rPr>
              <a:t>Type </a:t>
            </a:r>
            <a:r>
              <a:rPr lang="zh-TW" altLang="en-US" sz="2000" b="1" dirty="0" smtClean="0">
                <a:latin typeface="+mj-ea"/>
                <a:ea typeface="+mj-ea"/>
              </a:rPr>
              <a:t>選擇“</a:t>
            </a:r>
            <a:r>
              <a:rPr lang="en-US" altLang="zh-TW" sz="2000" b="1" dirty="0" smtClean="0">
                <a:latin typeface="+mj-ea"/>
                <a:ea typeface="+mj-ea"/>
              </a:rPr>
              <a:t>Manual</a:t>
            </a:r>
            <a:r>
              <a:rPr lang="en-US" altLang="zh-TW" sz="2000" b="1" dirty="0">
                <a:latin typeface="+mj-ea"/>
              </a:rPr>
              <a:t>”</a:t>
            </a:r>
            <a:endParaRPr lang="zh-TW" altLang="en-US" sz="2000" b="1" dirty="0">
              <a:latin typeface="+mj-ea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41277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X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手動標記 </a:t>
            </a:r>
            <a:r>
              <a:rPr lang="en-US" altLang="zh-TW" sz="3900" dirty="0"/>
              <a:t>Session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086777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群組 12"/>
          <p:cNvGrpSpPr/>
          <p:nvPr/>
        </p:nvGrpSpPr>
        <p:grpSpPr>
          <a:xfrm>
            <a:off x="488504" y="1052736"/>
            <a:ext cx="8928992" cy="5613104"/>
            <a:chOff x="488504" y="1052736"/>
            <a:chExt cx="8928992" cy="5613104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504" y="1052736"/>
              <a:ext cx="8928992" cy="56131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8" name="向右箭號 7"/>
            <p:cNvSpPr/>
            <p:nvPr/>
          </p:nvSpPr>
          <p:spPr bwMode="auto">
            <a:xfrm rot="9039111">
              <a:off x="1494379" y="1362173"/>
              <a:ext cx="464347" cy="40630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360598" y="2554487"/>
              <a:ext cx="4698374" cy="188519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10" name="矩形 9"/>
            <p:cNvSpPr/>
            <p:nvPr/>
          </p:nvSpPr>
          <p:spPr>
            <a:xfrm>
              <a:off x="7761312" y="5949280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249144" y="5949280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887655" y="2386173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圓角矩形 16"/>
          <p:cNvSpPr/>
          <p:nvPr/>
        </p:nvSpPr>
        <p:spPr>
          <a:xfrm>
            <a:off x="2360598" y="3796325"/>
            <a:ext cx="5427079" cy="93148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點選視窗左上方的</a:t>
            </a:r>
            <a:r>
              <a:rPr lang="en-US" altLang="zh-TW" sz="2000" b="1" dirty="0"/>
              <a:t>“Project Explorer”</a:t>
            </a:r>
            <a:r>
              <a:rPr lang="zh-TW" altLang="en-US" sz="2000" b="1" dirty="0"/>
              <a:t>按鈕，並選擇</a:t>
            </a:r>
            <a:r>
              <a:rPr lang="en-US" altLang="zh-TW" sz="2000" b="1" dirty="0"/>
              <a:t>Session</a:t>
            </a:r>
            <a:r>
              <a:rPr lang="zh-TW" altLang="en-US" sz="2000" b="1" dirty="0"/>
              <a:t>後雙擊聲音檔案名稱開啟檔案。</a:t>
            </a:r>
            <a:endParaRPr lang="zh-TW" altLang="en-US" sz="2000" b="1" dirty="0">
              <a:latin typeface="+mj-ea"/>
              <a:ea typeface="+mj-ea"/>
            </a:endParaRP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136576" y="0"/>
            <a:ext cx="8280920" cy="141277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XI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選擇</a:t>
            </a:r>
            <a:r>
              <a:rPr lang="zh-TW" altLang="en-US" sz="3900" dirty="0">
                <a:latin typeface="+mj-ea"/>
              </a:rPr>
              <a:t>欲</a:t>
            </a:r>
            <a:r>
              <a:rPr lang="zh-TW" altLang="en-US" sz="3900" dirty="0"/>
              <a:t>標記的音檔</a:t>
            </a:r>
          </a:p>
        </p:txBody>
      </p:sp>
    </p:spTree>
    <p:extLst>
      <p:ext uri="{BB962C8B-B14F-4D97-AF65-F5344CB8AC3E}">
        <p14:creationId xmlns:p14="http://schemas.microsoft.com/office/powerpoint/2010/main" val="25155948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72480" y="2292241"/>
            <a:ext cx="8280920" cy="4521135"/>
            <a:chOff x="272480" y="2292241"/>
            <a:chExt cx="8280920" cy="4521135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2480" y="2292241"/>
              <a:ext cx="8280920" cy="452113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5" name="矩形 4"/>
            <p:cNvSpPr/>
            <p:nvPr/>
          </p:nvSpPr>
          <p:spPr>
            <a:xfrm>
              <a:off x="1928462" y="3692413"/>
              <a:ext cx="375535" cy="2406191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6" name="矩形 5"/>
            <p:cNvSpPr/>
            <p:nvPr/>
          </p:nvSpPr>
          <p:spPr>
            <a:xfrm>
              <a:off x="6202977" y="4325599"/>
              <a:ext cx="301306" cy="342377"/>
            </a:xfrm>
            <a:prstGeom prst="rect">
              <a:avLst/>
            </a:prstGeom>
            <a:noFill/>
            <a:ln w="635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7" name="矩形 6"/>
            <p:cNvSpPr/>
            <p:nvPr/>
          </p:nvSpPr>
          <p:spPr>
            <a:xfrm>
              <a:off x="1144195" y="2652349"/>
              <a:ext cx="537859" cy="275600"/>
            </a:xfrm>
            <a:prstGeom prst="rect">
              <a:avLst/>
            </a:prstGeom>
            <a:noFill/>
            <a:ln w="635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>
                <a:solidFill>
                  <a:schemeClr val="accent5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425133" y="3372428"/>
              <a:ext cx="466443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761680" y="4002330"/>
              <a:ext cx="535428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17609" y="2335742"/>
              <a:ext cx="519317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080793" y="6518771"/>
              <a:ext cx="1563855" cy="240039"/>
            </a:xfrm>
            <a:prstGeom prst="rect">
              <a:avLst/>
            </a:prstGeom>
            <a:noFill/>
            <a:ln w="635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17" name="圓角矩形 16"/>
          <p:cNvSpPr/>
          <p:nvPr/>
        </p:nvSpPr>
        <p:spPr>
          <a:xfrm>
            <a:off x="3080793" y="1068172"/>
            <a:ext cx="6612890" cy="149535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在波形圖上點擊</a:t>
            </a:r>
            <a:r>
              <a:rPr lang="zh-TW" altLang="en-US" sz="2000" b="1" dirty="0">
                <a:solidFill>
                  <a:srgbClr val="FF0000"/>
                </a:solidFill>
              </a:rPr>
              <a:t>滑鼠右鍵</a:t>
            </a:r>
            <a:r>
              <a:rPr lang="zh-TW" altLang="en-US" sz="2000" b="1" dirty="0"/>
              <a:t>，此時會出現兩條重疊的藍色長線，以</a:t>
            </a:r>
            <a:r>
              <a:rPr lang="zh-TW" altLang="en-US" sz="2000" b="1" dirty="0" smtClean="0">
                <a:solidFill>
                  <a:srgbClr val="FF0000"/>
                </a:solidFill>
              </a:rPr>
              <a:t>滑鼠左鍵</a:t>
            </a:r>
            <a:r>
              <a:rPr lang="zh-TW" altLang="en-US" sz="2000" b="1" dirty="0" smtClean="0"/>
              <a:t>拖</a:t>
            </a:r>
            <a:r>
              <a:rPr lang="zh-TW" altLang="en-US" sz="2000" b="1" dirty="0"/>
              <a:t>動這兩條線來設定標記範圍 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點選</a:t>
            </a:r>
            <a:r>
              <a:rPr lang="zh-TW" alt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編輯按鈕</a:t>
            </a:r>
            <a:r>
              <a:rPr lang="zh-TW" altLang="en-US" sz="2000" b="1" dirty="0"/>
              <a:t>編輯標記 </a:t>
            </a:r>
            <a:endParaRPr lang="en-US" altLang="zh-TW" sz="2000" b="1" dirty="0"/>
          </a:p>
          <a:p>
            <a:r>
              <a:rPr lang="en-US" altLang="zh-TW" sz="2000" b="1" dirty="0"/>
              <a:t>• </a:t>
            </a:r>
            <a:r>
              <a:rPr lang="zh-TW" altLang="en-US" sz="2000" b="1" dirty="0"/>
              <a:t>標記完成後，點選</a:t>
            </a:r>
            <a:r>
              <a:rPr lang="en-US" altLang="zh-TW" sz="20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”Save Changes”</a:t>
            </a:r>
            <a:r>
              <a:rPr lang="zh-TW" alt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按鈕</a:t>
            </a:r>
            <a:r>
              <a:rPr lang="zh-TW" altLang="en-US" sz="2000" b="1" dirty="0"/>
              <a:t>儲存</a:t>
            </a:r>
            <a:endParaRPr lang="zh-TW" altLang="en-US" sz="2000" b="1" dirty="0">
              <a:latin typeface="+mj-ea"/>
              <a:ea typeface="+mj-ea"/>
            </a:endParaRPr>
          </a:p>
        </p:txBody>
      </p:sp>
      <p:sp>
        <p:nvSpPr>
          <p:cNvPr id="12" name="圓角矩形 11"/>
          <p:cNvSpPr/>
          <p:nvPr/>
        </p:nvSpPr>
        <p:spPr>
          <a:xfrm>
            <a:off x="3238605" y="5355464"/>
            <a:ext cx="6297265" cy="71585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solidFill>
                  <a:srgbClr val="FFC000"/>
                </a:solidFill>
              </a:rPr>
              <a:t>• </a:t>
            </a:r>
            <a:r>
              <a:rPr lang="zh-TW" altLang="en-US" sz="2000" b="1" dirty="0">
                <a:solidFill>
                  <a:srgbClr val="FFC000"/>
                </a:solidFill>
              </a:rPr>
              <a:t>六個音</a:t>
            </a:r>
            <a:r>
              <a:rPr lang="zh-TW" altLang="en-US" sz="2000" b="1" dirty="0" smtClean="0">
                <a:solidFill>
                  <a:srgbClr val="FFC000"/>
                </a:solidFill>
              </a:rPr>
              <a:t>檔</a:t>
            </a:r>
            <a:r>
              <a:rPr lang="zh-TW" altLang="en-US" sz="2000" b="1" dirty="0">
                <a:solidFill>
                  <a:srgbClr val="FFC000"/>
                </a:solidFill>
              </a:rPr>
              <a:t>須</a:t>
            </a:r>
            <a:r>
              <a:rPr lang="zh-TW" altLang="en-US" sz="2000" b="1" dirty="0" smtClean="0">
                <a:solidFill>
                  <a:srgbClr val="FFC000"/>
                </a:solidFill>
              </a:rPr>
              <a:t>設定</a:t>
            </a:r>
            <a:r>
              <a:rPr lang="zh-TW" altLang="en-US" sz="2000" b="1" dirty="0">
                <a:solidFill>
                  <a:srgbClr val="FFC000"/>
                </a:solidFill>
              </a:rPr>
              <a:t>成同一個</a:t>
            </a:r>
            <a:r>
              <a:rPr lang="en-US" altLang="zh-TW" sz="2000" b="1" dirty="0">
                <a:solidFill>
                  <a:srgbClr val="FFC000"/>
                </a:solidFill>
              </a:rPr>
              <a:t>Session</a:t>
            </a:r>
            <a:r>
              <a:rPr lang="zh-TW" altLang="en-US" sz="2000" b="1" dirty="0">
                <a:solidFill>
                  <a:srgbClr val="FFC000"/>
                </a:solidFill>
              </a:rPr>
              <a:t>並標記各自的資料</a:t>
            </a:r>
            <a:endParaRPr lang="en-US" altLang="zh-TW" sz="2000" b="1" dirty="0">
              <a:solidFill>
                <a:srgbClr val="FFC000"/>
              </a:solidFill>
            </a:endParaRPr>
          </a:p>
        </p:txBody>
      </p:sp>
      <p:sp>
        <p:nvSpPr>
          <p:cNvPr id="11" name="標題 10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344787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五、範本錄製與</a:t>
            </a:r>
            <a:r>
              <a:rPr lang="zh-TW" altLang="en-US" sz="3900" dirty="0"/>
              <a:t>取樣 </a:t>
            </a:r>
            <a:r>
              <a:rPr lang="en-US" altLang="zh-TW" sz="3900" dirty="0" smtClean="0"/>
              <a:t>XII</a:t>
            </a:r>
            <a:br>
              <a:rPr lang="en-US" altLang="zh-TW" sz="3900" dirty="0" smtClean="0"/>
            </a:br>
            <a:r>
              <a:rPr lang="zh-TW" altLang="en-US" sz="3900" dirty="0" smtClean="0"/>
              <a:t>標記</a:t>
            </a:r>
            <a:r>
              <a:rPr lang="zh-TW" altLang="en-US" sz="3900" dirty="0"/>
              <a:t>資料</a:t>
            </a:r>
          </a:p>
        </p:txBody>
      </p:sp>
    </p:spTree>
    <p:extLst>
      <p:ext uri="{BB962C8B-B14F-4D97-AF65-F5344CB8AC3E}">
        <p14:creationId xmlns:p14="http://schemas.microsoft.com/office/powerpoint/2010/main" val="42776544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圓角矩形 11"/>
          <p:cNvSpPr/>
          <p:nvPr/>
        </p:nvSpPr>
        <p:spPr>
          <a:xfrm>
            <a:off x="177999" y="1306577"/>
            <a:ext cx="9561512" cy="95475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進入 </a:t>
            </a:r>
            <a:r>
              <a:rPr lang="en-US" altLang="zh-TW" sz="2000" b="1" dirty="0" err="1">
                <a:latin typeface="+mj-ea"/>
                <a:ea typeface="+mj-ea"/>
              </a:rPr>
              <a:t>SensiML</a:t>
            </a:r>
            <a:r>
              <a:rPr lang="en-US" altLang="zh-TW" sz="2000" b="1" dirty="0">
                <a:latin typeface="+mj-ea"/>
                <a:ea typeface="+mj-ea"/>
              </a:rPr>
              <a:t> Analytics Studio </a:t>
            </a:r>
            <a:r>
              <a:rPr lang="zh-TW" altLang="en-US" sz="2000" b="1" dirty="0">
                <a:latin typeface="+mj-ea"/>
                <a:ea typeface="+mj-ea"/>
              </a:rPr>
              <a:t>網頁 </a:t>
            </a:r>
            <a:r>
              <a:rPr lang="en-US" altLang="zh-TW" sz="2000" b="1" dirty="0">
                <a:latin typeface="+mj-ea"/>
                <a:ea typeface="+mj-ea"/>
              </a:rPr>
              <a:t>(https://app.sensiml.cloud/auth/login/) </a:t>
            </a:r>
          </a:p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登入帳號</a:t>
            </a:r>
            <a:endParaRPr lang="en-US" altLang="zh-TW" sz="2000" b="1" dirty="0">
              <a:latin typeface="+mj-ea"/>
              <a:ea typeface="+mj-ea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99" y="2360789"/>
            <a:ext cx="6578203" cy="3549489"/>
          </a:xfrm>
          <a:prstGeom prst="rect">
            <a:avLst/>
          </a:prstGeom>
          <a:ln>
            <a:solidFill>
              <a:schemeClr val="tx2"/>
            </a:solidFill>
          </a:ln>
        </p:spPr>
      </p:pic>
      <p:grpSp>
        <p:nvGrpSpPr>
          <p:cNvPr id="3" name="群組 2"/>
          <p:cNvGrpSpPr/>
          <p:nvPr/>
        </p:nvGrpSpPr>
        <p:grpSpPr>
          <a:xfrm>
            <a:off x="3621883" y="4295699"/>
            <a:ext cx="6077953" cy="2373661"/>
            <a:chOff x="4457701" y="3774646"/>
            <a:chExt cx="7480558" cy="2921429"/>
          </a:xfrm>
        </p:grpSpPr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7701" y="3774646"/>
              <a:ext cx="7480558" cy="2921429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8" name="向右箭號 17"/>
            <p:cNvSpPr/>
            <p:nvPr/>
          </p:nvSpPr>
          <p:spPr bwMode="auto">
            <a:xfrm rot="9039111">
              <a:off x="4713649" y="5236122"/>
              <a:ext cx="571504" cy="50006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6609184" y="3838315"/>
            <a:ext cx="3090652" cy="71585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選擇要訓練的模型專案</a:t>
            </a:r>
            <a:endParaRPr lang="en-US" altLang="zh-TW" sz="2000" b="1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440667"/>
          </a:xfrm>
        </p:spPr>
        <p:txBody>
          <a:bodyPr/>
          <a:lstStyle/>
          <a:p>
            <a:r>
              <a:rPr lang="zh-TW" altLang="en-US" sz="3900" dirty="0" smtClean="0">
                <a:latin typeface="+mj-ea"/>
              </a:rPr>
              <a:t>六、</a:t>
            </a:r>
            <a:r>
              <a:rPr lang="en-US" altLang="zh-TW" sz="3900" dirty="0" smtClean="0"/>
              <a:t>AI</a:t>
            </a:r>
            <a:r>
              <a:rPr lang="zh-TW" altLang="en-US" sz="3900" dirty="0" smtClean="0"/>
              <a:t>模型製作 </a:t>
            </a:r>
            <a:r>
              <a:rPr lang="en-US" altLang="zh-TW" sz="3900" dirty="0" smtClean="0"/>
              <a:t>I</a:t>
            </a:r>
            <a:r>
              <a:rPr lang="en-US" altLang="zh-TW" sz="3900" dirty="0">
                <a:latin typeface="+mj-ea"/>
              </a:rPr>
              <a:t/>
            </a:r>
            <a:br>
              <a:rPr lang="en-US" altLang="zh-TW" sz="3900" dirty="0">
                <a:latin typeface="+mj-ea"/>
              </a:rPr>
            </a:br>
            <a:r>
              <a:rPr lang="zh-TW" altLang="en-US" sz="3900" dirty="0" smtClean="0">
                <a:latin typeface="+mj-ea"/>
              </a:rPr>
              <a:t>登入訓練網頁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553494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402938" y="1552685"/>
            <a:ext cx="8950796" cy="5162705"/>
            <a:chOff x="402938" y="1236636"/>
            <a:chExt cx="8950796" cy="5162705"/>
          </a:xfrm>
        </p:grpSpPr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8230" y="1236636"/>
              <a:ext cx="8725504" cy="516270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9" name="向右箭號 18"/>
            <p:cNvSpPr/>
            <p:nvPr/>
          </p:nvSpPr>
          <p:spPr bwMode="auto">
            <a:xfrm rot="9039111">
              <a:off x="5445077" y="5577402"/>
              <a:ext cx="525432" cy="43178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28230" y="2204864"/>
              <a:ext cx="1732482" cy="360040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21" name="矩形 20"/>
            <p:cNvSpPr/>
            <p:nvPr/>
          </p:nvSpPr>
          <p:spPr>
            <a:xfrm>
              <a:off x="2586004" y="2708920"/>
              <a:ext cx="1214868" cy="1584176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22" name="矩形 21"/>
            <p:cNvSpPr/>
            <p:nvPr/>
          </p:nvSpPr>
          <p:spPr>
            <a:xfrm>
              <a:off x="402938" y="1755068"/>
              <a:ext cx="452736" cy="542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100865" y="2573868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061970" y="5432357"/>
              <a:ext cx="519694" cy="5424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4448944" y="1303787"/>
            <a:ext cx="5130082" cy="1765173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在 </a:t>
            </a:r>
            <a:r>
              <a:rPr lang="en-US" altLang="zh-TW" sz="2000" b="1" dirty="0"/>
              <a:t>Prepare Data </a:t>
            </a:r>
            <a:r>
              <a:rPr lang="zh-TW" altLang="en-US" sz="2000" b="1" dirty="0"/>
              <a:t>頁面中建立新的 </a:t>
            </a:r>
            <a:r>
              <a:rPr lang="en-US" altLang="zh-TW" sz="2000" b="1" dirty="0"/>
              <a:t>Query </a:t>
            </a:r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輸入 </a:t>
            </a:r>
            <a:r>
              <a:rPr lang="en-US" altLang="zh-TW" sz="2000" b="1" dirty="0"/>
              <a:t>Query </a:t>
            </a:r>
            <a:r>
              <a:rPr lang="zh-TW" altLang="en-US" sz="2000" b="1" dirty="0"/>
              <a:t>名稱 </a:t>
            </a:r>
            <a:endParaRPr lang="en-US" altLang="zh-TW" sz="2000" b="1" dirty="0"/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選擇使用的 </a:t>
            </a:r>
            <a:r>
              <a:rPr lang="en-US" altLang="zh-TW" sz="2000" b="1" dirty="0"/>
              <a:t>Session </a:t>
            </a:r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選擇使用的 </a:t>
            </a:r>
            <a:r>
              <a:rPr lang="en-US" altLang="zh-TW" sz="2000" b="1" dirty="0"/>
              <a:t>Label </a:t>
            </a:r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選擇完成點擊</a:t>
            </a:r>
            <a:r>
              <a:rPr lang="en-US" altLang="zh-TW" sz="2000" b="1" dirty="0"/>
              <a:t>”Save”</a:t>
            </a:r>
            <a:r>
              <a:rPr lang="zh-TW" altLang="en-US" sz="2000" b="1" dirty="0"/>
              <a:t>儲存</a:t>
            </a:r>
            <a:endParaRPr lang="en-US" altLang="zh-TW" sz="2000" b="1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9709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II</a:t>
            </a:r>
            <a:br>
              <a:rPr lang="en-US" altLang="zh-TW" sz="3900" dirty="0" smtClean="0"/>
            </a:br>
            <a:r>
              <a:rPr lang="zh-TW" altLang="en-US" sz="3900" dirty="0"/>
              <a:t>建立模型 </a:t>
            </a:r>
            <a:r>
              <a:rPr lang="en-US" altLang="zh-TW" sz="3900" dirty="0"/>
              <a:t>1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685216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128" y="3542501"/>
            <a:ext cx="3171158" cy="27752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900" dirty="0" smtClean="0"/>
              <a:t>一、應用</a:t>
            </a:r>
            <a:r>
              <a:rPr lang="zh-TW" altLang="en-US" sz="3900" dirty="0"/>
              <a:t>情境概述</a:t>
            </a:r>
            <a:endParaRPr lang="zh-TW" altLang="en-US" sz="3900" dirty="0">
              <a:solidFill>
                <a:srgbClr val="C0000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0512" y="1556792"/>
            <a:ext cx="8568952" cy="2520280"/>
          </a:xfrm>
        </p:spPr>
        <p:txBody>
          <a:bodyPr>
            <a:normAutofit/>
          </a:bodyPr>
          <a:lstStyle/>
          <a:p>
            <a:r>
              <a:rPr lang="en-US" altLang="zh-TW" sz="2925" dirty="0" smtClean="0"/>
              <a:t>COVID-19</a:t>
            </a:r>
            <a:r>
              <a:rPr lang="zh-TW" altLang="en-US" sz="2925" dirty="0"/>
              <a:t>疫情流行期間，需要以電梯來進出的大樓住戶，即可透過</a:t>
            </a:r>
            <a:r>
              <a:rPr lang="en-US" altLang="zh-TW" sz="2925" dirty="0" smtClean="0"/>
              <a:t>DSI-6484</a:t>
            </a:r>
            <a:r>
              <a:rPr lang="zh-TW" altLang="en-US" sz="2925" dirty="0"/>
              <a:t>所提供的語音辨識功能來控制電梯按鈕</a:t>
            </a:r>
            <a:r>
              <a:rPr lang="en-US" altLang="zh-TW" sz="2925" dirty="0"/>
              <a:t>(</a:t>
            </a:r>
            <a:r>
              <a:rPr lang="zh-TW" altLang="en-US" sz="2925" dirty="0"/>
              <a:t>本例</a:t>
            </a:r>
            <a:r>
              <a:rPr lang="zh-TW" altLang="en-US" sz="2925" dirty="0" smtClean="0"/>
              <a:t>以</a:t>
            </a:r>
            <a:r>
              <a:rPr lang="en-US" altLang="zh-TW" sz="2925" dirty="0" smtClean="0"/>
              <a:t>HMI</a:t>
            </a:r>
            <a:r>
              <a:rPr lang="zh-TW" altLang="en-US" sz="2925" dirty="0" smtClean="0"/>
              <a:t>觸</a:t>
            </a:r>
            <a:r>
              <a:rPr lang="zh-TW" altLang="en-US" sz="2925" dirty="0"/>
              <a:t>控螢幕模擬</a:t>
            </a:r>
            <a:r>
              <a:rPr lang="en-US" altLang="zh-TW" sz="2925" dirty="0"/>
              <a:t>)</a:t>
            </a:r>
            <a:r>
              <a:rPr lang="zh-TW" altLang="en-US" sz="2925" dirty="0" smtClean="0"/>
              <a:t>，</a:t>
            </a:r>
            <a:r>
              <a:rPr lang="zh-TW" altLang="en-US" sz="2925" dirty="0"/>
              <a:t>如此便</a:t>
            </a:r>
            <a:r>
              <a:rPr lang="zh-TW" altLang="en-US" sz="2925" dirty="0" smtClean="0"/>
              <a:t>可</a:t>
            </a:r>
            <a:r>
              <a:rPr lang="zh-TW" altLang="en-US" sz="2925" dirty="0"/>
              <a:t>降低住戶因觸摸電梯按鈕而遭到感染的風險。</a:t>
            </a:r>
          </a:p>
        </p:txBody>
      </p:sp>
    </p:spTree>
    <p:extLst>
      <p:ext uri="{BB962C8B-B14F-4D97-AF65-F5344CB8AC3E}">
        <p14:creationId xmlns:p14="http://schemas.microsoft.com/office/powerpoint/2010/main" val="216709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74380" y="2206353"/>
            <a:ext cx="8864237" cy="4252113"/>
            <a:chOff x="120120" y="1437434"/>
            <a:chExt cx="10909830" cy="5233370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9708" y="1437434"/>
              <a:ext cx="10400242" cy="5233370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9" name="向右箭號 18"/>
            <p:cNvSpPr/>
            <p:nvPr/>
          </p:nvSpPr>
          <p:spPr bwMode="auto">
            <a:xfrm rot="9039111">
              <a:off x="5070157" y="5821200"/>
              <a:ext cx="646686" cy="53142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77333" y="2970497"/>
              <a:ext cx="1777177" cy="334621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22" name="矩形 21"/>
            <p:cNvSpPr/>
            <p:nvPr/>
          </p:nvSpPr>
          <p:spPr>
            <a:xfrm>
              <a:off x="120120" y="2814641"/>
              <a:ext cx="557214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683106" y="5604406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2640121" y="1412776"/>
            <a:ext cx="5129813" cy="61054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在 </a:t>
            </a:r>
            <a:r>
              <a:rPr lang="en-US" altLang="zh-TW" sz="2000" b="1" dirty="0"/>
              <a:t>Build Model </a:t>
            </a:r>
            <a:r>
              <a:rPr lang="zh-TW" altLang="en-US" sz="2000" b="1" dirty="0"/>
              <a:t>頁面中建立新的 </a:t>
            </a:r>
            <a:r>
              <a:rPr lang="en-US" altLang="zh-TW" sz="2000" b="1" dirty="0"/>
              <a:t>Pipeline </a:t>
            </a:r>
          </a:p>
        </p:txBody>
      </p:sp>
      <p:grpSp>
        <p:nvGrpSpPr>
          <p:cNvPr id="7" name="群組 6"/>
          <p:cNvGrpSpPr/>
          <p:nvPr/>
        </p:nvGrpSpPr>
        <p:grpSpPr>
          <a:xfrm>
            <a:off x="4959414" y="2992807"/>
            <a:ext cx="4851431" cy="3635067"/>
            <a:chOff x="6103894" y="2405378"/>
            <a:chExt cx="5970992" cy="4473929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3894" y="2405378"/>
              <a:ext cx="5970992" cy="4391038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5" name="矩形 14"/>
            <p:cNvSpPr/>
            <p:nvPr/>
          </p:nvSpPr>
          <p:spPr>
            <a:xfrm>
              <a:off x="8303915" y="6211669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10246"/>
          </a:xfrm>
        </p:spPr>
        <p:txBody>
          <a:bodyPr/>
          <a:lstStyle/>
          <a:p>
            <a:r>
              <a:rPr lang="zh-TW" altLang="en-US" sz="3900" dirty="0"/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III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模型 </a:t>
            </a:r>
            <a:r>
              <a:rPr lang="en-US" altLang="zh-TW" sz="3900" dirty="0" smtClean="0"/>
              <a:t>2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3679135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1064568" y="908720"/>
            <a:ext cx="7488832" cy="5684294"/>
            <a:chOff x="1280592" y="908720"/>
            <a:chExt cx="7488832" cy="5684294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0592" y="908720"/>
              <a:ext cx="7488832" cy="568429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9" name="向右箭號 18"/>
            <p:cNvSpPr/>
            <p:nvPr/>
          </p:nvSpPr>
          <p:spPr bwMode="auto">
            <a:xfrm rot="9039111">
              <a:off x="5529150" y="5978325"/>
              <a:ext cx="525432" cy="431784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568624" y="1556793"/>
              <a:ext cx="1440160" cy="1368152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3900783" y="1556793"/>
            <a:ext cx="5516713" cy="160357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建立新的 </a:t>
            </a:r>
            <a:r>
              <a:rPr lang="en-US" altLang="zh-TW" sz="2000" b="1" dirty="0"/>
              <a:t>Pipeline</a:t>
            </a:r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輸入 </a:t>
            </a:r>
            <a:r>
              <a:rPr lang="en-US" altLang="zh-TW" sz="2000" b="1" dirty="0"/>
              <a:t>Pipeline </a:t>
            </a:r>
            <a:r>
              <a:rPr lang="zh-TW" altLang="en-US" sz="2000" b="1" dirty="0"/>
              <a:t>名稱 </a:t>
            </a:r>
            <a:endParaRPr lang="en-US" altLang="zh-TW" sz="2000" b="1" dirty="0"/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選擇使用的 </a:t>
            </a:r>
            <a:r>
              <a:rPr lang="en-US" altLang="zh-TW" sz="2000" b="1" dirty="0"/>
              <a:t>Query</a:t>
            </a:r>
          </a:p>
          <a:p>
            <a:r>
              <a:rPr lang="en-US" altLang="zh-TW" sz="2000" b="1" dirty="0"/>
              <a:t>	• </a:t>
            </a:r>
            <a:r>
              <a:rPr lang="zh-TW" altLang="en-US" sz="2000" b="1" dirty="0"/>
              <a:t>選擇完成點擊</a:t>
            </a:r>
            <a:r>
              <a:rPr lang="en-US" altLang="zh-TW" sz="2000" b="1" dirty="0"/>
              <a:t>”CREATE PIPELINE”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/>
          <a:lstStyle/>
          <a:p>
            <a:r>
              <a:rPr lang="zh-TW" altLang="en-US" sz="3900" dirty="0"/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IV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模型 </a:t>
            </a:r>
            <a:r>
              <a:rPr lang="en-US" altLang="zh-TW" sz="3900" dirty="0"/>
              <a:t>3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647385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91080" y="1819275"/>
            <a:ext cx="7520804" cy="4295180"/>
            <a:chOff x="112099" y="1447800"/>
            <a:chExt cx="9256374" cy="5286375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099" y="1447800"/>
              <a:ext cx="9035887" cy="528637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9" name="向右箭號 18"/>
            <p:cNvSpPr/>
            <p:nvPr/>
          </p:nvSpPr>
          <p:spPr bwMode="auto">
            <a:xfrm rot="9039111">
              <a:off x="8721787" y="5992651"/>
              <a:ext cx="646686" cy="53142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2099" y="2638425"/>
              <a:ext cx="1399117" cy="419100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15" name="矩形 14"/>
            <p:cNvSpPr/>
            <p:nvPr/>
          </p:nvSpPr>
          <p:spPr>
            <a:xfrm>
              <a:off x="8199839" y="5807540"/>
              <a:ext cx="557214" cy="667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圓角矩形 15"/>
          <p:cNvSpPr/>
          <p:nvPr/>
        </p:nvSpPr>
        <p:spPr>
          <a:xfrm>
            <a:off x="3008784" y="4314862"/>
            <a:ext cx="4549575" cy="83356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Window Size</a:t>
            </a:r>
            <a:r>
              <a:rPr lang="zh-TW" altLang="en-US" sz="2000" b="1" dirty="0">
                <a:latin typeface="+mj-ea"/>
                <a:ea typeface="+mj-ea"/>
              </a:rPr>
              <a:t>與</a:t>
            </a:r>
            <a:r>
              <a:rPr lang="en-US" altLang="zh-TW" sz="2000" b="1" dirty="0">
                <a:latin typeface="+mj-ea"/>
                <a:ea typeface="+mj-ea"/>
              </a:rPr>
              <a:t>Slider</a:t>
            </a:r>
            <a:r>
              <a:rPr lang="zh-TW" altLang="en-US" sz="2000" b="1" dirty="0">
                <a:latin typeface="+mj-ea"/>
                <a:ea typeface="+mj-ea"/>
              </a:rPr>
              <a:t>的數值不可大於音檔樣本標記的最小長度</a:t>
            </a:r>
            <a:r>
              <a:rPr lang="en-US" altLang="zh-TW" sz="2000" b="1" dirty="0">
                <a:latin typeface="+mj-ea"/>
                <a:ea typeface="+mj-ea"/>
              </a:rPr>
              <a:t>(Length)</a:t>
            </a:r>
          </a:p>
        </p:txBody>
      </p:sp>
      <p:grpSp>
        <p:nvGrpSpPr>
          <p:cNvPr id="10" name="群組 9"/>
          <p:cNvGrpSpPr/>
          <p:nvPr/>
        </p:nvGrpSpPr>
        <p:grpSpPr>
          <a:xfrm>
            <a:off x="7558359" y="1819274"/>
            <a:ext cx="2293468" cy="4295180"/>
            <a:chOff x="9302595" y="1447799"/>
            <a:chExt cx="2822730" cy="5286375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57205" y="1447799"/>
              <a:ext cx="2668120" cy="528637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2" name="向右箭號 11"/>
            <p:cNvSpPr/>
            <p:nvPr/>
          </p:nvSpPr>
          <p:spPr bwMode="auto">
            <a:xfrm rot="1602885">
              <a:off x="10876201" y="6000030"/>
              <a:ext cx="646686" cy="53142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457205" y="4267200"/>
              <a:ext cx="2306170" cy="1530112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17" name="矩形 16"/>
            <p:cNvSpPr/>
            <p:nvPr/>
          </p:nvSpPr>
          <p:spPr>
            <a:xfrm>
              <a:off x="9302595" y="3711431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1423912" y="5807540"/>
              <a:ext cx="639623" cy="6676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12776"/>
          </a:xfrm>
        </p:spPr>
        <p:txBody>
          <a:bodyPr/>
          <a:lstStyle/>
          <a:p>
            <a:r>
              <a:rPr lang="zh-TW" altLang="en-US" sz="3900" dirty="0"/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V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模型 </a:t>
            </a:r>
            <a:r>
              <a:rPr lang="en-US" altLang="zh-TW" sz="3900" dirty="0"/>
              <a:t>4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226060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群組 24"/>
          <p:cNvGrpSpPr/>
          <p:nvPr/>
        </p:nvGrpSpPr>
        <p:grpSpPr>
          <a:xfrm>
            <a:off x="162519" y="2132265"/>
            <a:ext cx="6431162" cy="3325398"/>
            <a:chOff x="200024" y="1447800"/>
            <a:chExt cx="7915276" cy="4092798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0024" y="1447800"/>
              <a:ext cx="7915276" cy="409279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向右箭號 20"/>
            <p:cNvSpPr/>
            <p:nvPr/>
          </p:nvSpPr>
          <p:spPr bwMode="auto">
            <a:xfrm rot="9039111">
              <a:off x="3444451" y="4738282"/>
              <a:ext cx="646686" cy="531426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4" y="2638425"/>
              <a:ext cx="1104902" cy="304800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pic>
        <p:nvPicPr>
          <p:cNvPr id="14" name="圖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452" y="2956122"/>
            <a:ext cx="3867160" cy="34972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圓角矩形 22"/>
          <p:cNvSpPr/>
          <p:nvPr/>
        </p:nvSpPr>
        <p:spPr>
          <a:xfrm>
            <a:off x="393740" y="5619769"/>
            <a:ext cx="5335183" cy="83356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n-ea"/>
              </a:rPr>
              <a:t>• </a:t>
            </a:r>
            <a:r>
              <a:rPr lang="zh-TW" altLang="en-US" sz="2000" b="1" dirty="0">
                <a:latin typeface="+mn-ea"/>
              </a:rPr>
              <a:t>開始訓練，訓練完成會出現如右圖所示結果</a:t>
            </a:r>
            <a:endParaRPr lang="en-US" altLang="zh-TW" sz="2000" b="1" dirty="0">
              <a:latin typeface="+mn-ea"/>
            </a:endParaRPr>
          </a:p>
        </p:txBody>
      </p:sp>
      <p:sp>
        <p:nvSpPr>
          <p:cNvPr id="27" name="圓角矩形 26"/>
          <p:cNvSpPr/>
          <p:nvPr/>
        </p:nvSpPr>
        <p:spPr>
          <a:xfrm>
            <a:off x="3656856" y="1437733"/>
            <a:ext cx="6146384" cy="15444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Pipeline </a:t>
            </a:r>
            <a:r>
              <a:rPr lang="zh-TW" altLang="en-US" sz="2000" b="1" dirty="0">
                <a:latin typeface="+mj-ea"/>
                <a:ea typeface="+mj-ea"/>
              </a:rPr>
              <a:t>運行完成後，會建立 </a:t>
            </a:r>
            <a:r>
              <a:rPr lang="en-US" altLang="zh-TW" sz="2000" b="1" dirty="0">
                <a:latin typeface="+mj-ea"/>
                <a:ea typeface="+mj-ea"/>
              </a:rPr>
              <a:t>5 </a:t>
            </a:r>
            <a:r>
              <a:rPr lang="zh-TW" altLang="en-US" sz="2000" b="1" dirty="0">
                <a:latin typeface="+mj-ea"/>
                <a:ea typeface="+mj-ea"/>
              </a:rPr>
              <a:t>個模型 </a:t>
            </a:r>
            <a:endParaRPr lang="en-US" altLang="zh-TW" sz="2000" b="1" dirty="0">
              <a:latin typeface="+mj-ea"/>
              <a:ea typeface="+mj-ea"/>
            </a:endParaRPr>
          </a:p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差別在於使用的分類器空間大小及特徵數量，使用者可根據需求選擇下載合適的模型 </a:t>
            </a:r>
            <a:endParaRPr lang="en-US" altLang="zh-TW" sz="2000" b="1" dirty="0">
              <a:latin typeface="+mj-ea"/>
              <a:ea typeface="+mj-ea"/>
            </a:endParaRPr>
          </a:p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不同的分類器大小及特徵數量會影響模型的準確度</a:t>
            </a:r>
            <a:endParaRPr lang="en-US" altLang="zh-TW" sz="2000" b="1" dirty="0">
              <a:latin typeface="+mj-ea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437733"/>
          </a:xfrm>
        </p:spPr>
        <p:txBody>
          <a:bodyPr/>
          <a:lstStyle/>
          <a:p>
            <a:r>
              <a:rPr lang="zh-TW" altLang="en-US" sz="3900" dirty="0"/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VI</a:t>
            </a:r>
            <a:br>
              <a:rPr lang="en-US" altLang="zh-TW" sz="3900" dirty="0" smtClean="0"/>
            </a:br>
            <a:r>
              <a:rPr lang="zh-TW" altLang="en-US" sz="3900" dirty="0" smtClean="0"/>
              <a:t>建立</a:t>
            </a:r>
            <a:r>
              <a:rPr lang="zh-TW" altLang="en-US" sz="3900" dirty="0"/>
              <a:t>模型 </a:t>
            </a:r>
            <a:r>
              <a:rPr lang="en-US" altLang="zh-TW" sz="3900" dirty="0"/>
              <a:t>5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9396426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128464" y="1700808"/>
            <a:ext cx="9577333" cy="4892602"/>
            <a:chOff x="128464" y="1700808"/>
            <a:chExt cx="9577333" cy="4892602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464" y="1700808"/>
              <a:ext cx="9577333" cy="489260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矩形 8"/>
            <p:cNvSpPr/>
            <p:nvPr/>
          </p:nvSpPr>
          <p:spPr>
            <a:xfrm>
              <a:off x="128465" y="3284984"/>
              <a:ext cx="1224136" cy="288032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23" name="圓角矩形 22"/>
          <p:cNvSpPr/>
          <p:nvPr/>
        </p:nvSpPr>
        <p:spPr>
          <a:xfrm>
            <a:off x="2418891" y="1268760"/>
            <a:ext cx="5040560" cy="88737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/>
              <a:t>• </a:t>
            </a:r>
            <a:r>
              <a:rPr lang="zh-TW" altLang="en-US" sz="2000" b="1" dirty="0"/>
              <a:t>訓練完成後可先在網頁</a:t>
            </a:r>
            <a:r>
              <a:rPr lang="zh-TW" altLang="en-US" sz="2000" b="1" dirty="0" smtClean="0"/>
              <a:t>上進行</a:t>
            </a:r>
            <a:r>
              <a:rPr lang="zh-TW" altLang="en-US" sz="2000" b="1" dirty="0"/>
              <a:t>辨識度測試</a:t>
            </a:r>
            <a:endParaRPr lang="en-US" altLang="zh-TW" sz="2000" b="1" dirty="0"/>
          </a:p>
          <a:p>
            <a:r>
              <a:rPr lang="en-US" altLang="zh-TW" sz="2000" b="1" dirty="0"/>
              <a:t>(</a:t>
            </a:r>
            <a:r>
              <a:rPr lang="zh-TW" altLang="en-US" sz="2000" b="1" dirty="0"/>
              <a:t>非必要步驟</a:t>
            </a:r>
            <a:r>
              <a:rPr lang="en-US" altLang="zh-TW" sz="2000" b="1" dirty="0"/>
              <a:t>)</a:t>
            </a: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268760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VII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模型</a:t>
            </a:r>
            <a:r>
              <a:rPr lang="zh-TW" altLang="en-US" sz="3900" dirty="0">
                <a:latin typeface="+mj-ea"/>
              </a:rPr>
              <a:t>測試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4865708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52236" y="1796752"/>
            <a:ext cx="9511452" cy="4800600"/>
            <a:chOff x="52236" y="1916832"/>
            <a:chExt cx="9511452" cy="4800600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4913" y="1916832"/>
              <a:ext cx="9248775" cy="480060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14915" y="3448327"/>
              <a:ext cx="1005804" cy="271574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8" name="矩形 7"/>
            <p:cNvSpPr/>
            <p:nvPr/>
          </p:nvSpPr>
          <p:spPr>
            <a:xfrm>
              <a:off x="1446445" y="3415763"/>
              <a:ext cx="1778364" cy="1285445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10" name="向右箭號 9"/>
            <p:cNvSpPr/>
            <p:nvPr/>
          </p:nvSpPr>
          <p:spPr bwMode="auto">
            <a:xfrm rot="9039111">
              <a:off x="3733050" y="5959991"/>
              <a:ext cx="609710" cy="505059"/>
            </a:xfrm>
            <a:prstGeom prst="rightArrow">
              <a:avLst/>
            </a:prstGeom>
            <a:solidFill>
              <a:srgbClr val="FF0000"/>
            </a:solidFill>
            <a:ln w="28575" cap="sq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74295" tIns="37148" rIns="74295" bIns="3714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74295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138">
                <a:latin typeface="Arial" charset="0"/>
                <a:ea typeface="標楷體" pitchFamily="65" charset="-12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532521" y="5940531"/>
              <a:ext cx="2084775" cy="476992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12" name="矩形 11"/>
            <p:cNvSpPr/>
            <p:nvPr/>
          </p:nvSpPr>
          <p:spPr>
            <a:xfrm>
              <a:off x="52236" y="2901008"/>
              <a:ext cx="525354" cy="6260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057415" y="2901008"/>
              <a:ext cx="593780" cy="6260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259301" y="5633395"/>
              <a:ext cx="593780" cy="6260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圓角矩形 22"/>
          <p:cNvSpPr/>
          <p:nvPr/>
        </p:nvSpPr>
        <p:spPr>
          <a:xfrm>
            <a:off x="3872881" y="1268760"/>
            <a:ext cx="5749230" cy="27017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在 </a:t>
            </a:r>
            <a:r>
              <a:rPr lang="en-US" altLang="zh-TW" sz="2000" b="1" dirty="0">
                <a:latin typeface="+mj-lt"/>
                <a:ea typeface="+mj-ea"/>
              </a:rPr>
              <a:t>Download Model </a:t>
            </a:r>
            <a:r>
              <a:rPr lang="zh-TW" altLang="en-US" sz="2000" b="1" dirty="0">
                <a:latin typeface="+mj-ea"/>
                <a:ea typeface="+mj-ea"/>
              </a:rPr>
              <a:t>頁面中，選擇以下設定 </a:t>
            </a:r>
            <a:endParaRPr lang="en-US" altLang="zh-TW" sz="2000" b="1" dirty="0">
              <a:latin typeface="+mj-ea"/>
              <a:ea typeface="+mj-ea"/>
            </a:endParaRPr>
          </a:p>
          <a:p>
            <a:r>
              <a:rPr lang="en-US" altLang="zh-TW" sz="2000" b="1" dirty="0">
                <a:latin typeface="+mj-ea"/>
                <a:ea typeface="+mj-ea"/>
              </a:rPr>
              <a:t>	</a:t>
            </a:r>
            <a:r>
              <a:rPr lang="en-US" altLang="zh-TW" sz="2000" b="1" dirty="0">
                <a:latin typeface="+mj-lt"/>
                <a:ea typeface="+mj-ea"/>
              </a:rPr>
              <a:t>• HW </a:t>
            </a:r>
            <a:r>
              <a:rPr lang="en-US" altLang="zh-TW" sz="2000" b="1" dirty="0" smtClean="0">
                <a:latin typeface="+mj-lt"/>
                <a:ea typeface="+mj-ea"/>
              </a:rPr>
              <a:t>Platform</a:t>
            </a:r>
            <a:r>
              <a:rPr lang="zh-TW" altLang="en-US" sz="2000" b="1" dirty="0" smtClean="0">
                <a:latin typeface="+mj-lt"/>
                <a:ea typeface="+mj-ea"/>
              </a:rPr>
              <a:t>：</a:t>
            </a:r>
            <a:r>
              <a:rPr lang="en-US" altLang="zh-TW" sz="2000" b="1" dirty="0" smtClean="0">
                <a:latin typeface="+mj-lt"/>
                <a:ea typeface="+mj-ea"/>
              </a:rPr>
              <a:t>ARM </a:t>
            </a:r>
            <a:r>
              <a:rPr lang="en-US" altLang="zh-TW" sz="2000" b="1" dirty="0">
                <a:latin typeface="+mj-lt"/>
                <a:ea typeface="+mj-ea"/>
              </a:rPr>
              <a:t>GCC Generic </a:t>
            </a:r>
          </a:p>
          <a:p>
            <a:r>
              <a:rPr lang="en-US" altLang="zh-TW" sz="2000" b="1" dirty="0">
                <a:latin typeface="+mj-lt"/>
                <a:ea typeface="+mj-ea"/>
              </a:rPr>
              <a:t>	• </a:t>
            </a:r>
            <a:r>
              <a:rPr lang="en-US" altLang="zh-TW" sz="2000" b="1" dirty="0" smtClean="0">
                <a:latin typeface="+mj-lt"/>
                <a:ea typeface="+mj-ea"/>
              </a:rPr>
              <a:t>Processor</a:t>
            </a:r>
            <a:r>
              <a:rPr lang="zh-TW" altLang="en-US" sz="2000" b="1" dirty="0" smtClean="0">
                <a:latin typeface="+mj-lt"/>
                <a:ea typeface="+mj-ea"/>
              </a:rPr>
              <a:t>：</a:t>
            </a:r>
            <a:r>
              <a:rPr lang="en-US" altLang="zh-TW" sz="2000" b="1" dirty="0" smtClean="0">
                <a:latin typeface="+mj-lt"/>
                <a:ea typeface="+mj-ea"/>
              </a:rPr>
              <a:t>ARM </a:t>
            </a:r>
            <a:r>
              <a:rPr lang="en-US" altLang="zh-TW" sz="2000" b="1" dirty="0">
                <a:latin typeface="+mj-lt"/>
                <a:ea typeface="+mj-ea"/>
              </a:rPr>
              <a:t>Cortex M4 </a:t>
            </a:r>
          </a:p>
          <a:p>
            <a:r>
              <a:rPr lang="en-US" altLang="zh-TW" sz="2000" b="1" dirty="0">
                <a:latin typeface="+mj-lt"/>
                <a:ea typeface="+mj-ea"/>
              </a:rPr>
              <a:t>	• Float </a:t>
            </a:r>
            <a:r>
              <a:rPr lang="en-US" altLang="zh-TW" sz="2000" b="1" dirty="0" smtClean="0">
                <a:latin typeface="+mj-lt"/>
                <a:ea typeface="+mj-ea"/>
              </a:rPr>
              <a:t>Options</a:t>
            </a:r>
            <a:r>
              <a:rPr lang="zh-TW" altLang="en-US" sz="2000" b="1" dirty="0" smtClean="0">
                <a:latin typeface="+mj-lt"/>
                <a:ea typeface="+mj-ea"/>
              </a:rPr>
              <a:t>：</a:t>
            </a:r>
            <a:r>
              <a:rPr lang="en-US" altLang="zh-TW" sz="2000" b="1" dirty="0" smtClean="0">
                <a:latin typeface="+mj-lt"/>
                <a:ea typeface="+mj-ea"/>
              </a:rPr>
              <a:t>Soft </a:t>
            </a:r>
            <a:r>
              <a:rPr lang="en-US" altLang="zh-TW" sz="2000" b="1" dirty="0">
                <a:latin typeface="+mj-lt"/>
                <a:ea typeface="+mj-ea"/>
              </a:rPr>
              <a:t>FP </a:t>
            </a:r>
          </a:p>
          <a:p>
            <a:r>
              <a:rPr lang="en-US" altLang="zh-TW" sz="2000" b="1" dirty="0">
                <a:latin typeface="+mj-lt"/>
                <a:ea typeface="+mj-ea"/>
              </a:rPr>
              <a:t>	• </a:t>
            </a:r>
            <a:r>
              <a:rPr lang="en-US" altLang="zh-TW" sz="2000" b="1" dirty="0" smtClean="0">
                <a:latin typeface="+mj-lt"/>
                <a:ea typeface="+mj-ea"/>
              </a:rPr>
              <a:t>Compiler</a:t>
            </a:r>
            <a:r>
              <a:rPr lang="zh-TW" altLang="en-US" sz="2000" b="1" dirty="0" smtClean="0">
                <a:latin typeface="+mj-lt"/>
                <a:ea typeface="+mj-ea"/>
              </a:rPr>
              <a:t>：</a:t>
            </a:r>
            <a:r>
              <a:rPr lang="en-US" altLang="zh-TW" sz="2000" b="1" dirty="0" smtClean="0">
                <a:latin typeface="+mj-lt"/>
                <a:ea typeface="+mj-ea"/>
              </a:rPr>
              <a:t>GNU </a:t>
            </a:r>
            <a:r>
              <a:rPr lang="en-US" altLang="zh-TW" sz="2000" b="1" dirty="0">
                <a:latin typeface="+mj-lt"/>
                <a:ea typeface="+mj-ea"/>
              </a:rPr>
              <a:t>ARM Embedded </a:t>
            </a:r>
          </a:p>
          <a:p>
            <a:r>
              <a:rPr lang="en-US" altLang="zh-TW" sz="2000" b="1" dirty="0">
                <a:latin typeface="+mj-lt"/>
                <a:ea typeface="+mj-ea"/>
              </a:rPr>
              <a:t>	(none-</a:t>
            </a:r>
            <a:r>
              <a:rPr lang="en-US" altLang="zh-TW" sz="2000" b="1" dirty="0" err="1">
                <a:latin typeface="+mj-lt"/>
                <a:ea typeface="+mj-ea"/>
              </a:rPr>
              <a:t>eabi</a:t>
            </a:r>
            <a:r>
              <a:rPr lang="en-US" altLang="zh-TW" sz="2000" b="1" dirty="0">
                <a:latin typeface="+mj-lt"/>
                <a:ea typeface="+mj-ea"/>
              </a:rPr>
              <a:t>) 10.3.1 </a:t>
            </a:r>
            <a:r>
              <a:rPr lang="en-US" altLang="zh-TW" sz="2000" b="1" dirty="0">
                <a:latin typeface="+mj-ea"/>
                <a:ea typeface="+mj-ea"/>
              </a:rPr>
              <a:t>(</a:t>
            </a:r>
            <a:r>
              <a:rPr lang="zh-TW" altLang="en-US" sz="2000" b="1" dirty="0">
                <a:latin typeface="+mj-ea"/>
                <a:ea typeface="+mj-ea"/>
              </a:rPr>
              <a:t>選擇符合的版本</a:t>
            </a:r>
            <a:r>
              <a:rPr lang="en-US" altLang="zh-TW" sz="2000" b="1" dirty="0">
                <a:latin typeface="+mj-ea"/>
                <a:ea typeface="+mj-ea"/>
              </a:rPr>
              <a:t>) </a:t>
            </a:r>
          </a:p>
          <a:p>
            <a:r>
              <a:rPr lang="en-US" altLang="zh-TW" sz="2000" b="1" dirty="0">
                <a:latin typeface="+mj-ea"/>
                <a:ea typeface="+mj-ea"/>
              </a:rPr>
              <a:t>	• </a:t>
            </a:r>
            <a:r>
              <a:rPr lang="en-US" altLang="zh-TW" sz="2000" b="1" dirty="0" smtClean="0">
                <a:latin typeface="+mj-lt"/>
                <a:ea typeface="+mj-ea"/>
              </a:rPr>
              <a:t>Format</a:t>
            </a:r>
            <a:r>
              <a:rPr lang="zh-TW" altLang="en-US" sz="2000" b="1" dirty="0" smtClean="0">
                <a:latin typeface="+mj-lt"/>
                <a:ea typeface="+mj-ea"/>
              </a:rPr>
              <a:t>：</a:t>
            </a:r>
            <a:r>
              <a:rPr lang="en-US" altLang="zh-TW" sz="2000" b="1" dirty="0" smtClean="0">
                <a:latin typeface="+mj-lt"/>
                <a:ea typeface="+mj-ea"/>
              </a:rPr>
              <a:t>Library </a:t>
            </a:r>
            <a:endParaRPr lang="en-US" altLang="zh-TW" sz="2000" b="1" dirty="0">
              <a:latin typeface="+mj-lt"/>
              <a:ea typeface="+mj-ea"/>
            </a:endParaRPr>
          </a:p>
          <a:p>
            <a:r>
              <a:rPr lang="en-US" altLang="zh-TW" sz="2000" b="1" dirty="0">
                <a:latin typeface="+mj-ea"/>
                <a:ea typeface="+mj-ea"/>
              </a:rPr>
              <a:t>	• </a:t>
            </a:r>
            <a:r>
              <a:rPr lang="zh-TW" altLang="en-US" sz="2000" b="1" dirty="0">
                <a:latin typeface="+mj-ea"/>
                <a:ea typeface="+mj-ea"/>
              </a:rPr>
              <a:t>其他設定不用修改</a:t>
            </a:r>
            <a:endParaRPr lang="en-US" altLang="zh-TW" sz="2000" b="1" dirty="0">
              <a:latin typeface="+mj-ea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-1"/>
            <a:ext cx="8136904" cy="1362905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VIII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模型下載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8683978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圓角矩形 22"/>
          <p:cNvSpPr/>
          <p:nvPr/>
        </p:nvSpPr>
        <p:spPr>
          <a:xfrm>
            <a:off x="533106" y="1325637"/>
            <a:ext cx="8856984" cy="73521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625" b="1" dirty="0"/>
              <a:t>• </a:t>
            </a:r>
            <a:r>
              <a:rPr lang="zh-TW" altLang="en-US" sz="1625" b="1" dirty="0"/>
              <a:t>解壓縮下載的檔案，用裡面的 </a:t>
            </a:r>
            <a:r>
              <a:rPr lang="en-US" altLang="zh-TW" sz="1625" b="1" dirty="0" err="1"/>
              <a:t>libsensiml</a:t>
            </a:r>
            <a:r>
              <a:rPr lang="en-US" altLang="zh-TW" sz="1625" b="1" dirty="0"/>
              <a:t> </a:t>
            </a:r>
            <a:r>
              <a:rPr lang="zh-TW" altLang="en-US" sz="1625" b="1" dirty="0"/>
              <a:t>資料夾覆蓋 </a:t>
            </a:r>
            <a:r>
              <a:rPr lang="en-US" altLang="zh-TW" sz="1625" b="1" dirty="0"/>
              <a:t>CoreMaker-01 </a:t>
            </a:r>
            <a:r>
              <a:rPr lang="zh-TW" altLang="en-US" sz="1625" b="1" dirty="0"/>
              <a:t>下的 </a:t>
            </a:r>
            <a:r>
              <a:rPr lang="en-US" altLang="zh-TW" sz="1625" b="1" dirty="0" err="1"/>
              <a:t>libsensiml</a:t>
            </a:r>
            <a:r>
              <a:rPr lang="en-US" altLang="zh-TW" sz="1625" b="1" dirty="0"/>
              <a:t> </a:t>
            </a:r>
            <a:r>
              <a:rPr lang="zh-TW" altLang="en-US" sz="1625" b="1" dirty="0"/>
              <a:t>資料夾 </a:t>
            </a:r>
            <a:endParaRPr lang="en-US" altLang="zh-TW" sz="1625" b="1" dirty="0"/>
          </a:p>
          <a:p>
            <a:r>
              <a:rPr lang="en-US" altLang="zh-TW" sz="1625" b="1" dirty="0"/>
              <a:t>• </a:t>
            </a:r>
            <a:r>
              <a:rPr lang="zh-TW" altLang="en-US" sz="1625" b="1" dirty="0"/>
              <a:t>進行重新編譯韌體及燒錄</a:t>
            </a:r>
            <a:endParaRPr lang="en-US" altLang="zh-TW" sz="1625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04" y="1988840"/>
            <a:ext cx="8196188" cy="461035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/>
          <a:lstStyle/>
          <a:p>
            <a:r>
              <a:rPr lang="zh-TW" altLang="en-US" sz="3900" dirty="0"/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IX</a:t>
            </a:r>
            <a:br>
              <a:rPr lang="en-US" altLang="zh-TW" sz="3900" dirty="0" smtClean="0"/>
            </a:br>
            <a:r>
              <a:rPr lang="zh-TW" altLang="en-US" sz="3900" dirty="0" smtClean="0"/>
              <a:t>模型編譯與燒錄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3446631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圓角矩形 22"/>
          <p:cNvSpPr/>
          <p:nvPr/>
        </p:nvSpPr>
        <p:spPr>
          <a:xfrm>
            <a:off x="416496" y="1746380"/>
            <a:ext cx="9001000" cy="102692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1" dirty="0">
                <a:latin typeface="+mj-ea"/>
                <a:ea typeface="+mj-ea"/>
              </a:rPr>
              <a:t>• </a:t>
            </a:r>
            <a:r>
              <a:rPr lang="zh-TW" altLang="en-US" sz="2000" b="1" dirty="0">
                <a:latin typeface="+mj-ea"/>
                <a:ea typeface="+mj-ea"/>
              </a:rPr>
              <a:t>燒錄完成後，按下 </a:t>
            </a:r>
            <a:r>
              <a:rPr lang="en-US" altLang="zh-TW" sz="2000" b="1" dirty="0" err="1">
                <a:latin typeface="+mj-ea"/>
                <a:ea typeface="+mj-ea"/>
              </a:rPr>
              <a:t>CoreMaker</a:t>
            </a:r>
            <a:r>
              <a:rPr lang="en-US" altLang="zh-TW" sz="2000" b="1" dirty="0">
                <a:latin typeface="+mj-ea"/>
                <a:ea typeface="+mj-ea"/>
              </a:rPr>
              <a:t> </a:t>
            </a:r>
            <a:r>
              <a:rPr lang="zh-TW" altLang="en-US" sz="2000" b="1" dirty="0">
                <a:latin typeface="+mj-ea"/>
                <a:ea typeface="+mj-ea"/>
              </a:rPr>
              <a:t>上的 </a:t>
            </a:r>
            <a:r>
              <a:rPr lang="en-US" altLang="zh-TW" sz="2000" b="1" dirty="0">
                <a:latin typeface="+mj-ea"/>
                <a:ea typeface="+mj-ea"/>
              </a:rPr>
              <a:t>SW2 </a:t>
            </a:r>
            <a:r>
              <a:rPr lang="zh-TW" altLang="en-US" sz="2000" b="1" dirty="0">
                <a:latin typeface="+mj-ea"/>
                <a:ea typeface="+mj-ea"/>
              </a:rPr>
              <a:t>鍵，可以透過 </a:t>
            </a:r>
            <a:r>
              <a:rPr lang="en-US" altLang="zh-TW" sz="2000" b="1" dirty="0">
                <a:latin typeface="+mj-ea"/>
                <a:ea typeface="+mj-ea"/>
              </a:rPr>
              <a:t>UART </a:t>
            </a:r>
            <a:r>
              <a:rPr lang="zh-TW" altLang="en-US" sz="2000" b="1" dirty="0">
                <a:latin typeface="+mj-ea"/>
                <a:ea typeface="+mj-ea"/>
              </a:rPr>
              <a:t>看到 </a:t>
            </a:r>
            <a:r>
              <a:rPr lang="en-US" altLang="zh-TW" sz="2000" b="1" dirty="0">
                <a:latin typeface="+mj-ea"/>
                <a:ea typeface="+mj-ea"/>
              </a:rPr>
              <a:t>AI </a:t>
            </a:r>
            <a:r>
              <a:rPr lang="zh-TW" altLang="en-US" sz="2000" b="1" dirty="0">
                <a:latin typeface="+mj-ea"/>
                <a:ea typeface="+mj-ea"/>
              </a:rPr>
              <a:t>辨識的分類結果，分類</a:t>
            </a:r>
            <a:r>
              <a:rPr lang="zh-TW" altLang="en-US" sz="2000" b="1" dirty="0" smtClean="0">
                <a:latin typeface="+mj-ea"/>
                <a:ea typeface="+mj-ea"/>
              </a:rPr>
              <a:t>結果的</a:t>
            </a:r>
            <a:r>
              <a:rPr lang="zh-TW" altLang="en-US" sz="2000" b="1" dirty="0">
                <a:latin typeface="+mj-ea"/>
                <a:ea typeface="+mj-ea"/>
              </a:rPr>
              <a:t>數字代表意義，可在模型下載頁面中查看</a:t>
            </a:r>
            <a:endParaRPr lang="en-US" altLang="zh-TW" sz="2000" b="1" dirty="0">
              <a:latin typeface="+mj-ea"/>
              <a:ea typeface="+mj-ea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555" y="3155738"/>
            <a:ext cx="3296042" cy="270337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87" y="3155739"/>
            <a:ext cx="2780480" cy="2703378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12776"/>
          </a:xfrm>
        </p:spPr>
        <p:txBody>
          <a:bodyPr/>
          <a:lstStyle/>
          <a:p>
            <a:r>
              <a:rPr lang="zh-TW" altLang="en-US" sz="3900" dirty="0">
                <a:latin typeface="+mj-ea"/>
              </a:rPr>
              <a:t>六、</a:t>
            </a:r>
            <a:r>
              <a:rPr lang="en-US" altLang="zh-TW" sz="3900" dirty="0"/>
              <a:t>AI</a:t>
            </a:r>
            <a:r>
              <a:rPr lang="zh-TW" altLang="en-US" sz="3900" dirty="0"/>
              <a:t>模型製作 </a:t>
            </a:r>
            <a:r>
              <a:rPr lang="en-US" altLang="zh-TW" sz="3900" dirty="0" smtClean="0"/>
              <a:t>X</a:t>
            </a:r>
            <a:br>
              <a:rPr lang="en-US" altLang="zh-TW" sz="3900" dirty="0" smtClean="0"/>
            </a:br>
            <a:r>
              <a:rPr lang="zh-TW" altLang="en-US" sz="3900" dirty="0" smtClean="0">
                <a:latin typeface="+mj-ea"/>
              </a:rPr>
              <a:t>模型驗證</a:t>
            </a:r>
            <a:endParaRPr lang="zh-TW" altLang="en-US" sz="39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885" y="3182591"/>
            <a:ext cx="3381375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832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/>
          <a:lstStyle/>
          <a:p>
            <a:r>
              <a:rPr lang="zh-TW" altLang="en-US" sz="3900" dirty="0" smtClean="0"/>
              <a:t>七、</a:t>
            </a:r>
            <a:r>
              <a:rPr lang="en-US" altLang="zh-TW" sz="3900" dirty="0" smtClean="0"/>
              <a:t>Arduino</a:t>
            </a:r>
            <a:r>
              <a:rPr lang="zh-TW" altLang="en-US" sz="3900" dirty="0" smtClean="0"/>
              <a:t>程式編寫 </a:t>
            </a:r>
            <a:r>
              <a:rPr lang="en-US" altLang="zh-TW" sz="3900" dirty="0" smtClean="0"/>
              <a:t>I</a:t>
            </a:r>
            <a:br>
              <a:rPr lang="en-US" altLang="zh-TW" sz="3900" dirty="0" smtClean="0"/>
            </a:br>
            <a:r>
              <a:rPr lang="zh-TW" altLang="en-US" sz="3900" dirty="0" smtClean="0"/>
              <a:t>變數宣告與</a:t>
            </a:r>
            <a:r>
              <a:rPr lang="en-US" altLang="zh-TW" sz="3900" dirty="0" smtClean="0"/>
              <a:t>Setup()</a:t>
            </a:r>
            <a:r>
              <a:rPr lang="zh-TW" altLang="en-US" sz="3900" dirty="0" smtClean="0"/>
              <a:t>函式</a:t>
            </a:r>
            <a:endParaRPr lang="zh-TW" altLang="en-US" sz="39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06" y="1340768"/>
            <a:ext cx="4320480" cy="25955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944" y="2348880"/>
            <a:ext cx="5284295" cy="43193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533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38</a:t>
            </a:fld>
            <a:endParaRPr lang="zh-TW" altLang="en-US"/>
          </a:p>
        </p:txBody>
      </p:sp>
      <p:grpSp>
        <p:nvGrpSpPr>
          <p:cNvPr id="4" name="群組 3"/>
          <p:cNvGrpSpPr/>
          <p:nvPr/>
        </p:nvGrpSpPr>
        <p:grpSpPr>
          <a:xfrm>
            <a:off x="128464" y="1000788"/>
            <a:ext cx="5836082" cy="4084396"/>
            <a:chOff x="128464" y="1000788"/>
            <a:chExt cx="5836082" cy="4084396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464" y="1138134"/>
              <a:ext cx="5836082" cy="394705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矩形 7"/>
            <p:cNvSpPr/>
            <p:nvPr/>
          </p:nvSpPr>
          <p:spPr>
            <a:xfrm>
              <a:off x="2144688" y="1000788"/>
              <a:ext cx="525354" cy="6260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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4448944" y="1124744"/>
            <a:ext cx="5368054" cy="2536420"/>
            <a:chOff x="4448944" y="1124744"/>
            <a:chExt cx="5368054" cy="253642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8944" y="1124744"/>
              <a:ext cx="5368054" cy="25364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矩形 8"/>
            <p:cNvSpPr/>
            <p:nvPr/>
          </p:nvSpPr>
          <p:spPr>
            <a:xfrm>
              <a:off x="6836081" y="1192752"/>
              <a:ext cx="593780" cy="6260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dirty="0">
                  <a:solidFill>
                    <a:srgbClr val="FF0000"/>
                  </a:solidFill>
                  <a:sym typeface="Wingdings 2" panose="05020102010507070707" pitchFamily="18" charset="2"/>
                </a:rPr>
                <a:t></a:t>
              </a:r>
              <a:endParaRPr lang="zh-TW" altLang="zh-TW" sz="292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2920485" y="4077072"/>
            <a:ext cx="6871257" cy="2592288"/>
            <a:chOff x="2920485" y="4077072"/>
            <a:chExt cx="6871257" cy="2592288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20485" y="4210564"/>
              <a:ext cx="6871257" cy="24587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矩形 9"/>
            <p:cNvSpPr/>
            <p:nvPr/>
          </p:nvSpPr>
          <p:spPr>
            <a:xfrm>
              <a:off x="6059223" y="4077072"/>
              <a:ext cx="593780" cy="6260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925" kern="100" dirty="0">
                  <a:solidFill>
                    <a:srgbClr val="FF0000"/>
                  </a:solidFill>
                  <a:latin typeface="Calibri" panose="020F0502020204030204" pitchFamily="34" charset="0"/>
                  <a:ea typeface="新細明體" panose="02020500000000000000" pitchFamily="18" charset="-120"/>
                  <a:cs typeface="Times New Roman" panose="02020603050405020304" pitchFamily="18" charset="0"/>
                  <a:sym typeface="Wingdings 2" panose="05020102010507070707" pitchFamily="18" charset="2"/>
                </a:rPr>
                <a:t></a:t>
              </a:r>
              <a:endParaRPr lang="zh-TW" altLang="zh-TW" sz="2925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12776"/>
          </a:xfrm>
        </p:spPr>
        <p:txBody>
          <a:bodyPr/>
          <a:lstStyle/>
          <a:p>
            <a:r>
              <a:rPr lang="zh-TW" altLang="en-US" sz="3900" dirty="0"/>
              <a:t>七、</a:t>
            </a:r>
            <a:r>
              <a:rPr lang="en-US" altLang="zh-TW" sz="3900" dirty="0"/>
              <a:t>Arduino</a:t>
            </a:r>
            <a:r>
              <a:rPr lang="zh-TW" altLang="en-US" sz="3900" dirty="0"/>
              <a:t>程式編寫 </a:t>
            </a:r>
            <a:r>
              <a:rPr lang="en-US" altLang="zh-TW" sz="3900" dirty="0" smtClean="0"/>
              <a:t>II</a:t>
            </a:r>
            <a:br>
              <a:rPr lang="en-US" altLang="zh-TW" sz="3900" dirty="0" smtClean="0"/>
            </a:br>
            <a:r>
              <a:rPr lang="en-US" altLang="zh-TW" sz="3900" dirty="0" smtClean="0"/>
              <a:t>Loop()</a:t>
            </a:r>
            <a:r>
              <a:rPr lang="zh-TW" altLang="en-US" sz="3900" dirty="0" smtClean="0"/>
              <a:t>函式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421489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900" dirty="0" smtClean="0"/>
              <a:t>二、系統介紹 </a:t>
            </a:r>
            <a:r>
              <a:rPr lang="en-US" altLang="zh-TW" sz="3900" dirty="0" smtClean="0"/>
              <a:t>–</a:t>
            </a:r>
            <a:r>
              <a:rPr lang="zh-TW" altLang="en-US" sz="3900" dirty="0"/>
              <a:t> </a:t>
            </a:r>
            <a:r>
              <a:rPr lang="zh-TW" altLang="en-US" sz="3900" dirty="0" smtClean="0"/>
              <a:t>運作</a:t>
            </a:r>
            <a:r>
              <a:rPr lang="zh-TW" altLang="en-US" sz="3900" dirty="0"/>
              <a:t>流程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6520972" y="1412776"/>
            <a:ext cx="3112548" cy="1862815"/>
            <a:chOff x="5210354" y="1826883"/>
            <a:chExt cx="3830828" cy="2292695"/>
          </a:xfrm>
        </p:grpSpPr>
        <p:pic>
          <p:nvPicPr>
            <p:cNvPr id="1030" name="Picture 6" descr="https://shop.cpu.com.tw/upload/2022/06/org/VC0003_A2560-16U2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0354" y="1826883"/>
              <a:ext cx="3056926" cy="22926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矩形 11"/>
            <p:cNvSpPr/>
            <p:nvPr/>
          </p:nvSpPr>
          <p:spPr>
            <a:xfrm>
              <a:off x="6832820" y="3286192"/>
              <a:ext cx="2208362" cy="7107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Arduino</a:t>
              </a:r>
            </a:p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Mega-2560</a:t>
              </a:r>
              <a:endParaRPr lang="zh-TW" altLang="en-US" sz="1625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2246923" y="1608052"/>
            <a:ext cx="2245992" cy="2604706"/>
            <a:chOff x="2534955" y="1765497"/>
            <a:chExt cx="2245992" cy="2604706"/>
          </a:xfrm>
        </p:grpSpPr>
        <p:pic>
          <p:nvPicPr>
            <p:cNvPr id="24" name="圖片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93731" y="1765497"/>
              <a:ext cx="1631390" cy="205652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2986653" y="3792737"/>
              <a:ext cx="1794294" cy="57746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CoreMaker-01</a:t>
              </a:r>
            </a:p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(DSI-6484)</a:t>
              </a:r>
              <a:endParaRPr lang="zh-TW" altLang="en-US" sz="1625" dirty="0">
                <a:solidFill>
                  <a:schemeClr val="tx2"/>
                </a:solidFill>
              </a:endParaRPr>
            </a:p>
          </p:txBody>
        </p:sp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4955" y="2536952"/>
              <a:ext cx="786039" cy="727472"/>
            </a:xfrm>
            <a:prstGeom prst="rect">
              <a:avLst/>
            </a:prstGeom>
          </p:spPr>
        </p:pic>
      </p:grpSp>
      <p:sp>
        <p:nvSpPr>
          <p:cNvPr id="5" name="向右箭號 4"/>
          <p:cNvSpPr/>
          <p:nvPr/>
        </p:nvSpPr>
        <p:spPr>
          <a:xfrm>
            <a:off x="5017155" y="2344183"/>
            <a:ext cx="1048250" cy="52420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63"/>
          </a:p>
        </p:txBody>
      </p:sp>
      <p:grpSp>
        <p:nvGrpSpPr>
          <p:cNvPr id="7" name="群組 6"/>
          <p:cNvGrpSpPr/>
          <p:nvPr/>
        </p:nvGrpSpPr>
        <p:grpSpPr>
          <a:xfrm>
            <a:off x="3553746" y="4159102"/>
            <a:ext cx="2937699" cy="1976300"/>
            <a:chOff x="3030742" y="4308537"/>
            <a:chExt cx="3615630" cy="2432369"/>
          </a:xfrm>
        </p:grpSpPr>
        <p:sp>
          <p:nvSpPr>
            <p:cNvPr id="13" name="矩形 12"/>
            <p:cNvSpPr/>
            <p:nvPr/>
          </p:nvSpPr>
          <p:spPr>
            <a:xfrm>
              <a:off x="3030742" y="6030178"/>
              <a:ext cx="2208362" cy="7107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HMI</a:t>
              </a:r>
              <a:br>
                <a:rPr lang="en-US" altLang="zh-TW" sz="1625" dirty="0">
                  <a:solidFill>
                    <a:schemeClr val="tx2"/>
                  </a:solidFill>
                </a:rPr>
              </a:br>
              <a:r>
                <a:rPr lang="zh-TW" altLang="en-US" sz="1625" dirty="0">
                  <a:solidFill>
                    <a:schemeClr val="tx2"/>
                  </a:solidFill>
                </a:rPr>
                <a:t>觸控面板</a:t>
              </a:r>
            </a:p>
          </p:txBody>
        </p:sp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31860" y="4308537"/>
              <a:ext cx="1814512" cy="24323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17" name="圖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04" y="2256709"/>
            <a:ext cx="1427531" cy="1063290"/>
          </a:xfrm>
          <a:prstGeom prst="rect">
            <a:avLst/>
          </a:prstGeom>
        </p:spPr>
      </p:pic>
      <p:sp>
        <p:nvSpPr>
          <p:cNvPr id="18" name="圓角矩形 17"/>
          <p:cNvSpPr/>
          <p:nvPr/>
        </p:nvSpPr>
        <p:spPr>
          <a:xfrm>
            <a:off x="1050954" y="1896297"/>
            <a:ext cx="1400770" cy="315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63" dirty="0"/>
              <a:t>語音輸入樓層</a:t>
            </a:r>
          </a:p>
        </p:txBody>
      </p:sp>
      <p:sp>
        <p:nvSpPr>
          <p:cNvPr id="20" name="向右箭號 19"/>
          <p:cNvSpPr/>
          <p:nvPr/>
        </p:nvSpPr>
        <p:spPr>
          <a:xfrm rot="7998399">
            <a:off x="6753755" y="3732114"/>
            <a:ext cx="1048250" cy="52420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63"/>
          </a:p>
        </p:txBody>
      </p:sp>
      <p:sp>
        <p:nvSpPr>
          <p:cNvPr id="21" name="圓角矩形 20"/>
          <p:cNvSpPr/>
          <p:nvPr/>
        </p:nvSpPr>
        <p:spPr>
          <a:xfrm>
            <a:off x="4840895" y="1896297"/>
            <a:ext cx="1400770" cy="315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63" dirty="0"/>
              <a:t>回傳辨識結果</a:t>
            </a:r>
          </a:p>
        </p:txBody>
      </p:sp>
      <p:sp>
        <p:nvSpPr>
          <p:cNvPr id="22" name="圓角矩形 21"/>
          <p:cNvSpPr/>
          <p:nvPr/>
        </p:nvSpPr>
        <p:spPr>
          <a:xfrm>
            <a:off x="7828108" y="3673016"/>
            <a:ext cx="1535864" cy="615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63" dirty="0"/>
              <a:t>根據辨識結果</a:t>
            </a:r>
            <a:r>
              <a:rPr lang="en-US" altLang="zh-TW" sz="1463" dirty="0"/>
              <a:t/>
            </a:r>
            <a:br>
              <a:rPr lang="en-US" altLang="zh-TW" sz="1463" dirty="0"/>
            </a:br>
            <a:r>
              <a:rPr lang="zh-TW" altLang="en-US" sz="1463" dirty="0"/>
              <a:t>確定</a:t>
            </a:r>
            <a:r>
              <a:rPr lang="en-US" altLang="zh-TW" sz="1463" dirty="0"/>
              <a:t>/</a:t>
            </a:r>
            <a:r>
              <a:rPr lang="zh-TW" altLang="en-US" sz="1463" dirty="0"/>
              <a:t>取消樓層</a:t>
            </a:r>
          </a:p>
        </p:txBody>
      </p:sp>
      <p:sp>
        <p:nvSpPr>
          <p:cNvPr id="23" name="圓角矩形 22"/>
          <p:cNvSpPr/>
          <p:nvPr/>
        </p:nvSpPr>
        <p:spPr>
          <a:xfrm>
            <a:off x="6662708" y="5469311"/>
            <a:ext cx="1890216" cy="615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63" dirty="0"/>
              <a:t>根據控制板命令來</a:t>
            </a:r>
            <a:endParaRPr lang="en-US" altLang="zh-TW" sz="1463" dirty="0"/>
          </a:p>
          <a:p>
            <a:pPr algn="ctr"/>
            <a:r>
              <a:rPr lang="zh-TW" altLang="en-US" sz="1463" dirty="0"/>
              <a:t>點亮</a:t>
            </a:r>
            <a:r>
              <a:rPr lang="en-US" altLang="zh-TW" sz="1463" dirty="0"/>
              <a:t>/</a:t>
            </a:r>
            <a:r>
              <a:rPr lang="zh-TW" altLang="en-US" sz="1463" dirty="0"/>
              <a:t>熄滅樓層按鈕</a:t>
            </a:r>
          </a:p>
        </p:txBody>
      </p:sp>
    </p:spTree>
    <p:extLst>
      <p:ext uri="{BB962C8B-B14F-4D97-AF65-F5344CB8AC3E}">
        <p14:creationId xmlns:p14="http://schemas.microsoft.com/office/powerpoint/2010/main" val="152520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6" y="764704"/>
            <a:ext cx="4968552" cy="58796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39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91180"/>
          </a:xfrm>
        </p:spPr>
        <p:txBody>
          <a:bodyPr/>
          <a:lstStyle/>
          <a:p>
            <a:r>
              <a:rPr lang="zh-TW" altLang="en-US" sz="3900" dirty="0"/>
              <a:t>七、</a:t>
            </a:r>
            <a:r>
              <a:rPr lang="en-US" altLang="zh-TW" sz="3900" dirty="0"/>
              <a:t>Arduino</a:t>
            </a:r>
            <a:r>
              <a:rPr lang="zh-TW" altLang="en-US" sz="3900" dirty="0"/>
              <a:t>程式編寫 </a:t>
            </a:r>
            <a:r>
              <a:rPr lang="en-US" altLang="zh-TW" sz="3900" dirty="0" smtClean="0"/>
              <a:t>III</a:t>
            </a:r>
            <a:r>
              <a:rPr lang="en-US" altLang="zh-TW" sz="3900" dirty="0"/>
              <a:t/>
            </a:r>
            <a:br>
              <a:rPr lang="en-US" altLang="zh-TW" sz="3900" dirty="0"/>
            </a:br>
            <a:r>
              <a:rPr lang="en-US" altLang="zh-TW" sz="3900" dirty="0" smtClean="0"/>
              <a:t>HMI</a:t>
            </a:r>
            <a:r>
              <a:rPr lang="zh-TW" altLang="en-US" sz="3900" dirty="0" smtClean="0"/>
              <a:t>觸控面板 </a:t>
            </a:r>
            <a:r>
              <a:rPr lang="en-US" altLang="zh-TW" sz="3900" dirty="0" smtClean="0"/>
              <a:t>1</a:t>
            </a:r>
            <a:endParaRPr lang="zh-TW" altLang="en-US" sz="39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008" y="1704190"/>
            <a:ext cx="4730993" cy="40007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050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40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340768"/>
          </a:xfrm>
        </p:spPr>
        <p:txBody>
          <a:bodyPr/>
          <a:lstStyle/>
          <a:p>
            <a:r>
              <a:rPr lang="zh-TW" altLang="en-US" sz="3900" dirty="0"/>
              <a:t>七、</a:t>
            </a:r>
            <a:r>
              <a:rPr lang="en-US" altLang="zh-TW" sz="3900" dirty="0"/>
              <a:t>Arduino</a:t>
            </a:r>
            <a:r>
              <a:rPr lang="zh-TW" altLang="en-US" sz="3900" dirty="0"/>
              <a:t>程式編寫 </a:t>
            </a:r>
            <a:r>
              <a:rPr lang="en-US" altLang="zh-TW" sz="3900" dirty="0"/>
              <a:t>III</a:t>
            </a:r>
            <a:br>
              <a:rPr lang="en-US" altLang="zh-TW" sz="3900" dirty="0"/>
            </a:br>
            <a:r>
              <a:rPr lang="en-US" altLang="zh-TW" sz="3900" dirty="0"/>
              <a:t>HMI</a:t>
            </a:r>
            <a:r>
              <a:rPr lang="zh-TW" altLang="en-US" sz="3900" dirty="0"/>
              <a:t>觸控面板 </a:t>
            </a:r>
            <a:r>
              <a:rPr lang="en-US" altLang="zh-TW" sz="3900" dirty="0" smtClean="0"/>
              <a:t>2</a:t>
            </a:r>
            <a:endParaRPr lang="zh-TW" altLang="en-US" sz="39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997" y="1263648"/>
            <a:ext cx="6244802" cy="54578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735843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978" y="764704"/>
            <a:ext cx="7560840" cy="5671910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41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900" dirty="0" smtClean="0"/>
              <a:t>八、成果展示</a:t>
            </a:r>
            <a:endParaRPr lang="zh-TW" altLang="en-US" sz="3900" dirty="0"/>
          </a:p>
        </p:txBody>
      </p:sp>
      <p:sp>
        <p:nvSpPr>
          <p:cNvPr id="4" name="矩形 3"/>
          <p:cNvSpPr/>
          <p:nvPr/>
        </p:nvSpPr>
        <p:spPr>
          <a:xfrm>
            <a:off x="410923" y="5661248"/>
            <a:ext cx="90909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>
                <a:hlinkClick r:id="rId3"/>
              </a:rPr>
              <a:t>https://youtu.be/Eky6IRX41QQ</a:t>
            </a:r>
            <a:endParaRPr lang="zh-TW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3831072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solidFill>
                  <a:schemeClr val="accent1"/>
                </a:solidFill>
              </a:rPr>
              <a:t>T</a:t>
            </a:r>
            <a:r>
              <a:rPr lang="en-US" altLang="zh-TW" sz="4000" dirty="0" smtClean="0">
                <a:solidFill>
                  <a:schemeClr val="accent2"/>
                </a:solidFill>
              </a:rPr>
              <a:t>h</a:t>
            </a:r>
            <a:r>
              <a:rPr lang="en-US" altLang="zh-TW" sz="4000" dirty="0" smtClean="0">
                <a:solidFill>
                  <a:schemeClr val="accent3"/>
                </a:solidFill>
              </a:rPr>
              <a:t>a</a:t>
            </a:r>
            <a:r>
              <a:rPr lang="en-US" altLang="zh-TW" sz="4000" dirty="0" smtClean="0">
                <a:solidFill>
                  <a:schemeClr val="accent4"/>
                </a:solidFill>
              </a:rPr>
              <a:t>n</a:t>
            </a:r>
            <a:r>
              <a:rPr lang="en-US" altLang="zh-TW" sz="4000" dirty="0" smtClean="0">
                <a:solidFill>
                  <a:schemeClr val="accent5"/>
                </a:solidFill>
              </a:rPr>
              <a:t>k</a:t>
            </a:r>
            <a:r>
              <a:rPr lang="en-US" altLang="zh-TW" sz="4000" dirty="0" smtClean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 smtClean="0">
                <a:solidFill>
                  <a:schemeClr val="accent6"/>
                </a:solidFill>
              </a:rPr>
              <a:t>y</a:t>
            </a:r>
            <a:r>
              <a:rPr lang="en-US" altLang="zh-TW" sz="4000" dirty="0" smtClean="0">
                <a:solidFill>
                  <a:schemeClr val="accent1"/>
                </a:solidFill>
              </a:rPr>
              <a:t>o</a:t>
            </a:r>
            <a:r>
              <a:rPr lang="en-US" altLang="zh-TW" sz="4000" dirty="0" smtClean="0">
                <a:solidFill>
                  <a:schemeClr val="accent3"/>
                </a:solidFill>
              </a:rPr>
              <a:t>u</a:t>
            </a:r>
            <a:endParaRPr lang="zh-TW" altLang="en-US" sz="4000" dirty="0" err="1" smtClean="0">
              <a:solidFill>
                <a:schemeClr val="accent3"/>
              </a:solidFill>
            </a:endParaRPr>
          </a:p>
        </p:txBody>
      </p:sp>
      <p:pic>
        <p:nvPicPr>
          <p:cNvPr id="3" name="Picture 2" descr="D:\參與專案\FY107 晶片設計與半導體計畫\內部工作規劃\智造基地Logo\物聯網智造基地_logo完稿_ot-0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975" y="3645024"/>
            <a:ext cx="2532778" cy="63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253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EACC7-37E3-43A5-A5FB-BEB9CE95D266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二、系統</a:t>
            </a:r>
            <a:r>
              <a:rPr lang="zh-TW" altLang="en-US" dirty="0" smtClean="0"/>
              <a:t>介紹 </a:t>
            </a:r>
            <a:r>
              <a:rPr lang="en-US" altLang="zh-TW" dirty="0"/>
              <a:t>–</a:t>
            </a:r>
            <a:r>
              <a:rPr lang="zh-TW" altLang="en-US" dirty="0"/>
              <a:t> 系統動作</a:t>
            </a:r>
            <a:r>
              <a:rPr lang="zh-TW" altLang="en-US" dirty="0" smtClean="0"/>
              <a:t>流程圖</a:t>
            </a:r>
            <a:endParaRPr lang="zh-TW" altLang="en-US" dirty="0"/>
          </a:p>
        </p:txBody>
      </p:sp>
      <p:grpSp>
        <p:nvGrpSpPr>
          <p:cNvPr id="53" name="群組 52"/>
          <p:cNvGrpSpPr/>
          <p:nvPr/>
        </p:nvGrpSpPr>
        <p:grpSpPr>
          <a:xfrm>
            <a:off x="714566" y="1156644"/>
            <a:ext cx="8483664" cy="5160993"/>
            <a:chOff x="704528" y="1004311"/>
            <a:chExt cx="8483664" cy="5160993"/>
          </a:xfrm>
        </p:grpSpPr>
        <p:sp>
          <p:nvSpPr>
            <p:cNvPr id="6" name="流程圖: 結束點 5">
              <a:extLst>
                <a:ext uri="{FF2B5EF4-FFF2-40B4-BE49-F238E27FC236}">
                  <a16:creationId xmlns:a16="http://schemas.microsoft.com/office/drawing/2014/main" id="{F716497B-A60F-3645-E70E-12FBB8BB4EA0}"/>
                </a:ext>
              </a:extLst>
            </p:cNvPr>
            <p:cNvSpPr/>
            <p:nvPr/>
          </p:nvSpPr>
          <p:spPr bwMode="auto">
            <a:xfrm>
              <a:off x="4121828" y="1004311"/>
              <a:ext cx="1628865" cy="386265"/>
            </a:xfrm>
            <a:prstGeom prst="flowChartTerminator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開始</a:t>
              </a:r>
            </a:p>
          </p:txBody>
        </p:sp>
        <p:sp>
          <p:nvSpPr>
            <p:cNvPr id="7" name="流程圖: 程序 6">
              <a:extLst>
                <a:ext uri="{FF2B5EF4-FFF2-40B4-BE49-F238E27FC236}">
                  <a16:creationId xmlns:a16="http://schemas.microsoft.com/office/drawing/2014/main" id="{BA0728B4-10D7-D4F8-829B-FAF92D8C18B7}"/>
                </a:ext>
              </a:extLst>
            </p:cNvPr>
            <p:cNvSpPr/>
            <p:nvPr/>
          </p:nvSpPr>
          <p:spPr bwMode="auto">
            <a:xfrm>
              <a:off x="4112371" y="1770218"/>
              <a:ext cx="1633910" cy="386265"/>
            </a:xfrm>
            <a:prstGeom prst="flowChartProcess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4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聲音擷取</a:t>
              </a:r>
              <a:endParaRPr kumimoji="1" lang="zh-TW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1" name="流程圖: 資料 10">
              <a:extLst>
                <a:ext uri="{FF2B5EF4-FFF2-40B4-BE49-F238E27FC236}">
                  <a16:creationId xmlns:a16="http://schemas.microsoft.com/office/drawing/2014/main" id="{57E968C4-DBC6-8AB7-D71B-165EA6F71D07}"/>
                </a:ext>
              </a:extLst>
            </p:cNvPr>
            <p:cNvSpPr/>
            <p:nvPr/>
          </p:nvSpPr>
          <p:spPr bwMode="auto">
            <a:xfrm>
              <a:off x="704528" y="5438001"/>
              <a:ext cx="2846232" cy="727303"/>
            </a:xfrm>
            <a:prstGeom prst="flowChartInputOutput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依語音按下</a:t>
              </a:r>
              <a:r>
                <a:rPr kumimoji="1" lang="zh-TW" altLang="en-US" sz="24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樓層按鈕</a:t>
              </a:r>
              <a:endParaRPr kumimoji="1" lang="zh-TW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2" name="流程圖: 資料 11">
              <a:extLst>
                <a:ext uri="{FF2B5EF4-FFF2-40B4-BE49-F238E27FC236}">
                  <a16:creationId xmlns:a16="http://schemas.microsoft.com/office/drawing/2014/main" id="{DD59D2E1-E9CC-A196-2C22-AFDC3D34F523}"/>
                </a:ext>
              </a:extLst>
            </p:cNvPr>
            <p:cNvSpPr/>
            <p:nvPr/>
          </p:nvSpPr>
          <p:spPr bwMode="auto">
            <a:xfrm>
              <a:off x="6341960" y="5438001"/>
              <a:ext cx="2846232" cy="727303"/>
            </a:xfrm>
            <a:prstGeom prst="flowChartInputOutpu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依</a:t>
              </a:r>
              <a:r>
                <a:rPr kumimoji="1" lang="zh-TW" altLang="en-US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語音取消樓層</a:t>
              </a:r>
              <a:r>
                <a:rPr kumimoji="1"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按鈕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4F407CD-E042-62D5-9DE7-7DAC37411A4B}"/>
                </a:ext>
              </a:extLst>
            </p:cNvPr>
            <p:cNvSpPr/>
            <p:nvPr/>
          </p:nvSpPr>
          <p:spPr>
            <a:xfrm>
              <a:off x="2072677" y="2314878"/>
              <a:ext cx="3372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否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4903F69-5AA5-98AC-6B36-6246AA397550}"/>
                </a:ext>
              </a:extLst>
            </p:cNvPr>
            <p:cNvSpPr/>
            <p:nvPr/>
          </p:nvSpPr>
          <p:spPr>
            <a:xfrm>
              <a:off x="4954374" y="2914000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是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15" name="肘形接點 25">
              <a:extLst>
                <a:ext uri="{FF2B5EF4-FFF2-40B4-BE49-F238E27FC236}">
                  <a16:creationId xmlns:a16="http://schemas.microsoft.com/office/drawing/2014/main" id="{00D75A40-6DAE-BE20-BF0C-B6B0681173C8}"/>
                </a:ext>
              </a:extLst>
            </p:cNvPr>
            <p:cNvCxnSpPr>
              <a:stCxn id="42" idx="3"/>
              <a:endCxn id="12" idx="1"/>
            </p:cNvCxnSpPr>
            <p:nvPr/>
          </p:nvCxnSpPr>
          <p:spPr bwMode="auto">
            <a:xfrm>
              <a:off x="7348528" y="4855643"/>
              <a:ext cx="416548" cy="582358"/>
            </a:xfrm>
            <a:prstGeom prst="bent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" name="肘形接點 28">
              <a:extLst>
                <a:ext uri="{FF2B5EF4-FFF2-40B4-BE49-F238E27FC236}">
                  <a16:creationId xmlns:a16="http://schemas.microsoft.com/office/drawing/2014/main" id="{7D996BC5-CEC4-3C73-23ED-E6DC10046B0E}"/>
                </a:ext>
              </a:extLst>
            </p:cNvPr>
            <p:cNvCxnSpPr>
              <a:endCxn id="11" idx="1"/>
            </p:cNvCxnSpPr>
            <p:nvPr/>
          </p:nvCxnSpPr>
          <p:spPr bwMode="auto">
            <a:xfrm rot="10800000" flipV="1">
              <a:off x="2127644" y="4855947"/>
              <a:ext cx="416547" cy="582054"/>
            </a:xfrm>
            <a:prstGeom prst="bent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1A2EB64-5242-3269-D0FB-CA86322AA27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 bwMode="auto">
            <a:xfrm flipH="1">
              <a:off x="4929326" y="1390576"/>
              <a:ext cx="6935" cy="37964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8C7F0288-D67F-AD7E-8E10-E4BD1BA3605E}"/>
                </a:ext>
              </a:extLst>
            </p:cNvPr>
            <p:cNvCxnSpPr>
              <a:stCxn id="7" idx="2"/>
              <a:endCxn id="31" idx="0"/>
            </p:cNvCxnSpPr>
            <p:nvPr/>
          </p:nvCxnSpPr>
          <p:spPr bwMode="auto">
            <a:xfrm>
              <a:off x="4929326" y="2156483"/>
              <a:ext cx="17034" cy="23574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E5DC4F52-F63F-E62B-B55D-386C10872455}"/>
                </a:ext>
              </a:extLst>
            </p:cNvPr>
            <p:cNvCxnSpPr>
              <a:stCxn id="31" idx="2"/>
              <a:endCxn id="29" idx="0"/>
            </p:cNvCxnSpPr>
            <p:nvPr/>
          </p:nvCxnSpPr>
          <p:spPr bwMode="auto">
            <a:xfrm flipH="1">
              <a:off x="4936261" y="2922278"/>
              <a:ext cx="10099" cy="3727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66ED8A33-6FB3-FE91-2644-BB79B930E27C}"/>
                </a:ext>
              </a:extLst>
            </p:cNvPr>
            <p:cNvCxnSpPr>
              <a:cxnSpLocks/>
              <a:stCxn id="29" idx="2"/>
              <a:endCxn id="42" idx="0"/>
            </p:cNvCxnSpPr>
            <p:nvPr/>
          </p:nvCxnSpPr>
          <p:spPr bwMode="auto">
            <a:xfrm>
              <a:off x="4936261" y="4058710"/>
              <a:ext cx="10099" cy="30766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直線單箭頭接點 20">
              <a:extLst>
                <a:ext uri="{FF2B5EF4-FFF2-40B4-BE49-F238E27FC236}">
                  <a16:creationId xmlns:a16="http://schemas.microsoft.com/office/drawing/2014/main" id="{0F72EFDE-9545-0BB3-18A2-9D0B93665274}"/>
                </a:ext>
              </a:extLst>
            </p:cNvPr>
            <p:cNvCxnSpPr/>
            <p:nvPr/>
          </p:nvCxnSpPr>
          <p:spPr bwMode="auto">
            <a:xfrm>
              <a:off x="2072679" y="1612271"/>
              <a:ext cx="2863583" cy="1219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肘形接點 83">
              <a:extLst>
                <a:ext uri="{FF2B5EF4-FFF2-40B4-BE49-F238E27FC236}">
                  <a16:creationId xmlns:a16="http://schemas.microsoft.com/office/drawing/2014/main" id="{79AA9E1B-EEEC-4C4E-1661-539566B060EA}"/>
                </a:ext>
              </a:extLst>
            </p:cNvPr>
            <p:cNvCxnSpPr>
              <a:cxnSpLocks/>
              <a:stCxn id="31" idx="1"/>
            </p:cNvCxnSpPr>
            <p:nvPr/>
          </p:nvCxnSpPr>
          <p:spPr bwMode="auto">
            <a:xfrm rot="10800000">
              <a:off x="2072680" y="1634707"/>
              <a:ext cx="471512" cy="1022544"/>
            </a:xfrm>
            <a:prstGeom prst="bent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流程圖: 決策 30">
              <a:extLst>
                <a:ext uri="{FF2B5EF4-FFF2-40B4-BE49-F238E27FC236}">
                  <a16:creationId xmlns:a16="http://schemas.microsoft.com/office/drawing/2014/main" id="{D490A75A-A796-2ADB-2F45-6743200B6F5F}"/>
                </a:ext>
              </a:extLst>
            </p:cNvPr>
            <p:cNvSpPr/>
            <p:nvPr/>
          </p:nvSpPr>
          <p:spPr bwMode="auto">
            <a:xfrm>
              <a:off x="2544192" y="2392224"/>
              <a:ext cx="4804336" cy="530054"/>
            </a:xfrm>
            <a:prstGeom prst="flowChartDecision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TW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5&gt;=AI</a:t>
              </a:r>
              <a:r>
                <a:rPr lang="zh-TW" altLang="en-US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辨識值</a:t>
              </a:r>
              <a:r>
                <a:rPr lang="en-US" altLang="zh-TW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&gt;=</a:t>
              </a:r>
              <a:r>
                <a:rPr lang="en-US" altLang="zh-TW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1(</a:t>
              </a:r>
              <a:r>
                <a:rPr lang="en-US" altLang="zh-TW" sz="2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r>
                <a:rPr lang="en-US" altLang="zh-TW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)</a:t>
              </a:r>
              <a:r>
                <a:rPr lang="en-US" altLang="zh-TW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endParaRPr kumimoji="1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29" name="流程圖: 決策 28">
              <a:extLst>
                <a:ext uri="{FF2B5EF4-FFF2-40B4-BE49-F238E27FC236}">
                  <a16:creationId xmlns:a16="http://schemas.microsoft.com/office/drawing/2014/main" id="{D490A75A-A796-2ADB-2F45-6743200B6F5F}"/>
                </a:ext>
              </a:extLst>
            </p:cNvPr>
            <p:cNvSpPr/>
            <p:nvPr/>
          </p:nvSpPr>
          <p:spPr bwMode="auto">
            <a:xfrm>
              <a:off x="2523993" y="3295029"/>
              <a:ext cx="4824536" cy="763681"/>
            </a:xfrm>
            <a:prstGeom prst="flowChartDecision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是否已辨識超過</a:t>
              </a:r>
              <a:r>
                <a:rPr lang="en-US" altLang="zh-TW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3</a:t>
              </a:r>
              <a:r>
                <a:rPr lang="zh-TW" altLang="en-US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秒</a:t>
              </a:r>
              <a:r>
                <a:rPr lang="en-US" altLang="zh-TW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endParaRPr kumimoji="1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35" name="肘形接點 83">
              <a:extLst>
                <a:ext uri="{FF2B5EF4-FFF2-40B4-BE49-F238E27FC236}">
                  <a16:creationId xmlns:a16="http://schemas.microsoft.com/office/drawing/2014/main" id="{79AA9E1B-EEEC-4C4E-1661-539566B060EA}"/>
                </a:ext>
              </a:extLst>
            </p:cNvPr>
            <p:cNvCxnSpPr>
              <a:cxnSpLocks/>
            </p:cNvCxnSpPr>
            <p:nvPr/>
          </p:nvCxnSpPr>
          <p:spPr bwMode="auto">
            <a:xfrm rot="16200000" flipV="1">
              <a:off x="1272446" y="2424701"/>
              <a:ext cx="2051780" cy="451317"/>
            </a:xfrm>
            <a:prstGeom prst="bentConnector3">
              <a:avLst>
                <a:gd name="adj1" fmla="val -33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24903F69-5AA5-98AC-6B36-6246AA397550}"/>
                </a:ext>
              </a:extLst>
            </p:cNvPr>
            <p:cNvSpPr/>
            <p:nvPr/>
          </p:nvSpPr>
          <p:spPr>
            <a:xfrm>
              <a:off x="4954374" y="4032685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是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4F407CD-E042-62D5-9DE7-7DAC37411A4B}"/>
                </a:ext>
              </a:extLst>
            </p:cNvPr>
            <p:cNvSpPr/>
            <p:nvPr/>
          </p:nvSpPr>
          <p:spPr>
            <a:xfrm>
              <a:off x="2072679" y="3337193"/>
              <a:ext cx="3372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否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2" name="流程圖: 決策 41">
              <a:extLst>
                <a:ext uri="{FF2B5EF4-FFF2-40B4-BE49-F238E27FC236}">
                  <a16:creationId xmlns:a16="http://schemas.microsoft.com/office/drawing/2014/main" id="{D490A75A-A796-2ADB-2F45-6743200B6F5F}"/>
                </a:ext>
              </a:extLst>
            </p:cNvPr>
            <p:cNvSpPr/>
            <p:nvPr/>
          </p:nvSpPr>
          <p:spPr bwMode="auto">
            <a:xfrm>
              <a:off x="2544191" y="4366379"/>
              <a:ext cx="4804337" cy="978528"/>
            </a:xfrm>
            <a:prstGeom prst="flowChartDecision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樓層按鈕</a:t>
              </a:r>
              <a:endParaRPr lang="en-US" altLang="zh-TW" sz="2000" dirty="0" smtClean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是否已被按下</a:t>
              </a:r>
              <a:r>
                <a:rPr lang="en-US" altLang="zh-TW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endParaRPr kumimoji="1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24903F69-5AA5-98AC-6B36-6246AA397550}"/>
                </a:ext>
              </a:extLst>
            </p:cNvPr>
            <p:cNvSpPr/>
            <p:nvPr/>
          </p:nvSpPr>
          <p:spPr>
            <a:xfrm>
              <a:off x="7349578" y="4486311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是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4F407CD-E042-62D5-9DE7-7DAC37411A4B}"/>
                </a:ext>
              </a:extLst>
            </p:cNvPr>
            <p:cNvSpPr/>
            <p:nvPr/>
          </p:nvSpPr>
          <p:spPr>
            <a:xfrm>
              <a:off x="2075252" y="4511002"/>
              <a:ext cx="3372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b="1" dirty="0" smtClean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否</a:t>
              </a:r>
              <a:endParaRPr lang="zh-TW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849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900" dirty="0"/>
              <a:t>二、系統介紹 </a:t>
            </a:r>
            <a:r>
              <a:rPr lang="en-US" altLang="zh-TW" sz="3900" dirty="0" smtClean="0"/>
              <a:t>– </a:t>
            </a:r>
            <a:r>
              <a:rPr lang="zh-TW" altLang="en-US" sz="3900" dirty="0" smtClean="0"/>
              <a:t>硬體</a:t>
            </a:r>
            <a:r>
              <a:rPr lang="zh-TW" altLang="en-US" sz="3900" dirty="0"/>
              <a:t>接線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7944820" y="1080598"/>
            <a:ext cx="1832716" cy="2732565"/>
            <a:chOff x="7512772" y="1080598"/>
            <a:chExt cx="1832716" cy="2732565"/>
          </a:xfrm>
        </p:grpSpPr>
        <p:sp>
          <p:nvSpPr>
            <p:cNvPr id="10" name="矩形 9"/>
            <p:cNvSpPr/>
            <p:nvPr/>
          </p:nvSpPr>
          <p:spPr>
            <a:xfrm>
              <a:off x="7512772" y="3235696"/>
              <a:ext cx="1794294" cy="5774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 smtClean="0">
                  <a:solidFill>
                    <a:schemeClr val="tx2"/>
                  </a:solidFill>
                </a:rPr>
                <a:t>CoreMaker-01</a:t>
              </a:r>
            </a:p>
            <a:p>
              <a:pPr algn="ctr"/>
              <a:r>
                <a:rPr lang="en-US" altLang="zh-TW" sz="1625" dirty="0" smtClean="0">
                  <a:solidFill>
                    <a:schemeClr val="tx2"/>
                  </a:solidFill>
                </a:rPr>
                <a:t>(DSI-6484)</a:t>
              </a:r>
              <a:endParaRPr lang="zh-TW" altLang="en-US" sz="1625" dirty="0">
                <a:solidFill>
                  <a:schemeClr val="tx2"/>
                </a:solidFill>
              </a:endParaRPr>
            </a:p>
          </p:txBody>
        </p: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47206" y="1211273"/>
              <a:ext cx="1631390" cy="2056520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7532198" y="1080598"/>
              <a:ext cx="1813290" cy="2732565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>
                  <a:solidFill>
                    <a:schemeClr val="tx2"/>
                  </a:solidFill>
                </a:rPr>
                <a:t> CoreMaker-0</a:t>
              </a:r>
              <a:endParaRPr lang="zh-TW" altLang="en-US" sz="1463" dirty="0"/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128464" y="836712"/>
            <a:ext cx="6355415" cy="3827695"/>
            <a:chOff x="128464" y="1052736"/>
            <a:chExt cx="6355415" cy="3827695"/>
          </a:xfrm>
        </p:grpSpPr>
        <p:sp>
          <p:nvSpPr>
            <p:cNvPr id="12" name="矩形 11"/>
            <p:cNvSpPr/>
            <p:nvPr/>
          </p:nvSpPr>
          <p:spPr>
            <a:xfrm>
              <a:off x="2214203" y="4302964"/>
              <a:ext cx="2183936" cy="5774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 smtClean="0">
                  <a:solidFill>
                    <a:schemeClr val="tx2"/>
                  </a:solidFill>
                </a:rPr>
                <a:t>Arduino Mega-2560</a:t>
              </a:r>
              <a:endParaRPr lang="zh-TW" altLang="en-US" sz="1625" dirty="0">
                <a:solidFill>
                  <a:schemeClr val="tx2"/>
                </a:solidFill>
              </a:endParaRPr>
            </a:p>
          </p:txBody>
        </p:sp>
        <p:pic>
          <p:nvPicPr>
            <p:cNvPr id="15" name="圖片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464" y="1052736"/>
              <a:ext cx="6355415" cy="3452146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4021911" y="1642917"/>
              <a:ext cx="427033" cy="705963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  <p:sp>
          <p:nvSpPr>
            <p:cNvPr id="20" name="矩形 19"/>
            <p:cNvSpPr/>
            <p:nvPr/>
          </p:nvSpPr>
          <p:spPr>
            <a:xfrm>
              <a:off x="4448944" y="1643159"/>
              <a:ext cx="504056" cy="705963"/>
            </a:xfrm>
            <a:prstGeom prst="rect">
              <a:avLst/>
            </a:prstGeom>
            <a:noFill/>
            <a:ln w="635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6483878" y="4581128"/>
            <a:ext cx="3293658" cy="1948177"/>
            <a:chOff x="6483878" y="4581128"/>
            <a:chExt cx="3293658" cy="1948177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09184" y="4653136"/>
              <a:ext cx="2700095" cy="1804454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7926299" y="5776187"/>
              <a:ext cx="1794294" cy="5774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25" dirty="0">
                  <a:solidFill>
                    <a:schemeClr val="tx2"/>
                  </a:solidFill>
                </a:rPr>
                <a:t>HMI</a:t>
              </a:r>
              <a:br>
                <a:rPr lang="en-US" altLang="zh-TW" sz="1625" dirty="0">
                  <a:solidFill>
                    <a:schemeClr val="tx2"/>
                  </a:solidFill>
                </a:rPr>
              </a:br>
              <a:r>
                <a:rPr lang="zh-TW" altLang="en-US" sz="1625" dirty="0">
                  <a:solidFill>
                    <a:schemeClr val="tx2"/>
                  </a:solidFill>
                </a:rPr>
                <a:t>觸控面板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6483878" y="4581128"/>
              <a:ext cx="3293658" cy="1948177"/>
            </a:xfrm>
            <a:prstGeom prst="rect">
              <a:avLst/>
            </a:prstGeom>
            <a:noFill/>
            <a:ln w="635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2432720" y="4876528"/>
            <a:ext cx="3708207" cy="1652777"/>
          </a:xfr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en-US" altLang="zh-TW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VCC </a:t>
            </a:r>
            <a:r>
              <a:rPr lang="en-US" altLang="zh-TW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 HMI </a:t>
            </a:r>
            <a:r>
              <a:rPr lang="en-US" altLang="zh-TW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5V</a:t>
            </a:r>
            <a:endParaRPr lang="en-US" altLang="zh-TW" sz="2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r>
              <a:rPr lang="en-US" altLang="zh-TW" sz="24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</a:t>
            </a:r>
            <a:r>
              <a:rPr lang="en-US" altLang="zh-TW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itchFamily="34" charset="-120"/>
              </a:rPr>
              <a:t>D</a:t>
            </a:r>
            <a:r>
              <a:rPr lang="en-US" altLang="zh-TW" sz="24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17-S</a:t>
            </a:r>
            <a:r>
              <a:rPr lang="en-US" altLang="zh-TW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</a:t>
            </a:r>
            <a:r>
              <a:rPr lang="en-US" altLang="zh-TW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 </a:t>
            </a:r>
            <a:r>
              <a:rPr lang="en-US" altLang="zh-TW" sz="24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HMI</a:t>
            </a:r>
            <a:r>
              <a:rPr lang="en-US" altLang="zh-TW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 TX</a:t>
            </a:r>
            <a:endParaRPr lang="en-US" altLang="zh-TW" sz="2400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ea typeface="微軟正黑體" panose="020B0604030504040204" pitchFamily="34" charset="-120"/>
            </a:endParaRPr>
          </a:p>
          <a:p>
            <a:r>
              <a:rPr lang="en-US" altLang="zh-TW" sz="24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D16-S</a:t>
            </a:r>
            <a:r>
              <a:rPr lang="en-US" altLang="zh-TW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 </a:t>
            </a:r>
            <a:r>
              <a:rPr lang="en-US" altLang="zh-TW" sz="24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HMI RX</a:t>
            </a:r>
            <a:endParaRPr lang="en-US" altLang="zh-TW" sz="2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ea typeface="微軟正黑體" panose="020B0604030504040204" pitchFamily="34" charset="-120"/>
            </a:endParaRPr>
          </a:p>
          <a:p>
            <a:r>
              <a:rPr lang="en-US" altLang="zh-TW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</a:t>
            </a:r>
            <a:r>
              <a:rPr lang="en-US" altLang="zh-TW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itchFamily="34" charset="-120"/>
              </a:rPr>
              <a:t>GND </a:t>
            </a:r>
            <a:r>
              <a:rPr lang="en-US" altLang="zh-TW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 </a:t>
            </a:r>
            <a:r>
              <a:rPr lang="en-US" altLang="zh-TW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HMI</a:t>
            </a:r>
            <a:r>
              <a:rPr lang="en-US" altLang="zh-TW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  <a:sym typeface="Wingdings" pitchFamily="2" charset="2"/>
              </a:rPr>
              <a:t> </a:t>
            </a:r>
            <a:r>
              <a:rPr lang="en-US" altLang="zh-TW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微軟正黑體" panose="020B0604030504040204" pitchFamily="34" charset="-120"/>
              </a:rPr>
              <a:t>GND</a:t>
            </a:r>
            <a:endParaRPr lang="en-US" altLang="zh-TW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3" name="內容版面配置區 2"/>
          <p:cNvSpPr txBox="1">
            <a:spLocks/>
          </p:cNvSpPr>
          <p:nvPr/>
        </p:nvSpPr>
        <p:spPr bwMode="ltGray">
          <a:xfrm>
            <a:off x="4151232" y="2502417"/>
            <a:ext cx="3708207" cy="1309931"/>
          </a:xfrm>
          <a:prstGeom prst="rect">
            <a:avLst/>
          </a:prstGeom>
          <a:ln w="38100">
            <a:solidFill>
              <a:srgbClr val="FFFF00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0485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D15-S </a:t>
            </a:r>
            <a:r>
              <a:rPr lang="en-US" altLang="zh-TW" sz="24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 W_TX</a:t>
            </a:r>
            <a:endParaRPr lang="en-US" altLang="zh-TW" sz="2400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r>
              <a:rPr lang="en-US" altLang="zh-TW" sz="24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D14-S </a:t>
            </a:r>
            <a:r>
              <a:rPr lang="en-US" altLang="zh-TW" sz="24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 W_RX</a:t>
            </a:r>
            <a:endParaRPr lang="en-US" altLang="zh-TW" sz="2400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r>
              <a:rPr lang="en-US" altLang="zh-TW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Mega GND </a:t>
            </a:r>
            <a:r>
              <a:rPr lang="en-US" altLang="zh-TW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itchFamily="2" charset="2"/>
              </a:rPr>
              <a:t> </a:t>
            </a:r>
            <a:r>
              <a:rPr lang="en-US" altLang="zh-TW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GND</a:t>
            </a:r>
            <a:endParaRPr lang="en-US" altLang="zh-TW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93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484784"/>
          </a:xfrm>
        </p:spPr>
        <p:txBody>
          <a:bodyPr>
            <a:normAutofit/>
          </a:bodyPr>
          <a:lstStyle/>
          <a:p>
            <a:r>
              <a:rPr lang="zh-TW" altLang="en-US" sz="3900" dirty="0" smtClean="0"/>
              <a:t>三、開發環境設定 </a:t>
            </a:r>
            <a:r>
              <a:rPr lang="en-US" altLang="zh-TW" sz="3900" dirty="0" smtClean="0"/>
              <a:t>I</a:t>
            </a:r>
            <a:br>
              <a:rPr lang="en-US" altLang="zh-TW" sz="3900" dirty="0" smtClean="0"/>
            </a:br>
            <a:r>
              <a:rPr lang="zh-TW" altLang="en-US" sz="3900" dirty="0" smtClean="0"/>
              <a:t>作業環境</a:t>
            </a:r>
            <a:r>
              <a:rPr lang="zh-TW" altLang="en-US" sz="3900" dirty="0"/>
              <a:t>要求與套件安裝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2520" y="1556792"/>
            <a:ext cx="7709945" cy="3641112"/>
          </a:xfrm>
        </p:spPr>
        <p:txBody>
          <a:bodyPr>
            <a:normAutofit lnSpcReduction="10000"/>
          </a:bodyPr>
          <a:lstStyle/>
          <a:p>
            <a:r>
              <a:rPr lang="zh-TW" altLang="en-US" sz="2275" dirty="0"/>
              <a:t>作業系統 </a:t>
            </a:r>
            <a:endParaRPr lang="en-US" altLang="zh-TW" sz="2275" dirty="0"/>
          </a:p>
          <a:p>
            <a:pPr lvl="1"/>
            <a:r>
              <a:rPr lang="en-US" altLang="zh-TW" sz="1625" dirty="0"/>
              <a:t>Windows 10 </a:t>
            </a:r>
          </a:p>
          <a:p>
            <a:r>
              <a:rPr lang="zh-TW" altLang="en-US" sz="2275" dirty="0"/>
              <a:t>須安裝套件 </a:t>
            </a:r>
            <a:endParaRPr lang="en-US" altLang="zh-TW" sz="2275" dirty="0"/>
          </a:p>
          <a:p>
            <a:pPr lvl="1"/>
            <a:r>
              <a:rPr lang="en-US" altLang="zh-TW" sz="1625" dirty="0" err="1">
                <a:latin typeface="+mj-ea"/>
                <a:ea typeface="+mj-ea"/>
              </a:rPr>
              <a:t>Git</a:t>
            </a:r>
            <a:r>
              <a:rPr lang="en-US" altLang="zh-TW" sz="1625" dirty="0">
                <a:latin typeface="+mj-ea"/>
                <a:ea typeface="+mj-ea"/>
              </a:rPr>
              <a:t>			</a:t>
            </a:r>
            <a:r>
              <a:rPr lang="en-US" altLang="zh-TW" sz="1625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</a:t>
            </a:r>
            <a:r>
              <a:rPr lang="zh-TW" altLang="en-US" sz="1625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下載韌體原始檔使</a:t>
            </a:r>
            <a:r>
              <a:rPr lang="zh-TW" altLang="en-US" sz="1625" b="1" i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用</a:t>
            </a:r>
            <a:r>
              <a:rPr lang="en-US" altLang="zh-TW" sz="1625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)</a:t>
            </a:r>
          </a:p>
          <a:p>
            <a:pPr lvl="1"/>
            <a:r>
              <a:rPr lang="en-US" altLang="zh-TW" sz="1625" dirty="0"/>
              <a:t>Python			</a:t>
            </a:r>
            <a:r>
              <a:rPr lang="en-US" altLang="zh-TW" sz="1625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(</a:t>
            </a:r>
            <a:r>
              <a:rPr lang="zh-TW" altLang="en-US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韌體編譯使用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)</a:t>
            </a:r>
            <a:endParaRPr lang="en-US" altLang="zh-TW" sz="1625" dirty="0"/>
          </a:p>
          <a:p>
            <a:pPr lvl="1"/>
            <a:r>
              <a:rPr lang="en-US" altLang="zh-TW" sz="1625" dirty="0" err="1"/>
              <a:t>Cmake</a:t>
            </a:r>
            <a:r>
              <a:rPr lang="en-US" altLang="zh-TW" sz="1625" dirty="0"/>
              <a:t>			</a:t>
            </a:r>
            <a:r>
              <a:rPr lang="en-US" altLang="zh-TW" sz="1625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(</a:t>
            </a:r>
            <a:r>
              <a:rPr lang="zh-TW" altLang="en-US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韌體編譯使用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)</a:t>
            </a:r>
            <a:endParaRPr lang="en-US" altLang="zh-TW" sz="1625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r>
              <a:rPr lang="en-US" altLang="zh-TW" sz="1625" dirty="0"/>
              <a:t>Ninja			</a:t>
            </a:r>
            <a:r>
              <a:rPr lang="en-US" altLang="zh-TW" sz="1625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(</a:t>
            </a:r>
            <a:r>
              <a:rPr lang="zh-TW" altLang="en-US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韌體編譯使用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)</a:t>
            </a:r>
            <a:endParaRPr lang="en-US" altLang="zh-TW" sz="1625" dirty="0"/>
          </a:p>
          <a:p>
            <a:pPr lvl="1"/>
            <a:r>
              <a:rPr lang="en-US" altLang="zh-TW" sz="1625" dirty="0" err="1"/>
              <a:t>Mbed</a:t>
            </a:r>
            <a:r>
              <a:rPr lang="en-US" altLang="zh-TW" sz="1625" dirty="0"/>
              <a:t> CLI 2			</a:t>
            </a:r>
            <a:r>
              <a:rPr lang="en-US" altLang="zh-TW" sz="1625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(</a:t>
            </a:r>
            <a:r>
              <a:rPr lang="zh-TW" altLang="en-US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韌體編譯使用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)</a:t>
            </a:r>
            <a:endParaRPr lang="en-US" altLang="zh-TW" sz="1625" dirty="0"/>
          </a:p>
          <a:p>
            <a:pPr lvl="1"/>
            <a:r>
              <a:rPr lang="en-US" altLang="zh-TW" sz="1625" dirty="0"/>
              <a:t>GNU Arm Embedded </a:t>
            </a:r>
            <a:r>
              <a:rPr lang="en-US" altLang="zh-TW" sz="1625" dirty="0" err="1">
                <a:solidFill>
                  <a:srgbClr val="FF0000"/>
                </a:solidFill>
              </a:rPr>
              <a:t>Toolch</a:t>
            </a:r>
            <a:r>
              <a:rPr lang="en-US" altLang="zh-TW" sz="1625" dirty="0"/>
              <a:t>	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(</a:t>
            </a:r>
            <a:r>
              <a:rPr lang="zh-TW" altLang="en-US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韌體編譯使用</a:t>
            </a:r>
            <a:r>
              <a:rPr lang="en-US" altLang="zh-TW" sz="1625" b="1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)</a:t>
            </a:r>
            <a:endParaRPr lang="en-US" altLang="zh-TW" sz="1625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2342" y="5662989"/>
            <a:ext cx="85071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安裝步驟請參考 </a:t>
            </a:r>
            <a:r>
              <a:rPr lang="en-US" altLang="zh-TW" b="1" dirty="0">
                <a:solidFill>
                  <a:srgbClr val="FF0000"/>
                </a:solidFill>
              </a:rPr>
              <a:t>https://github.com/CoretronicMEMS/CoreMaker-01/ </a:t>
            </a:r>
            <a:r>
              <a:rPr lang="zh-TW" altLang="en-US" b="1" dirty="0" smtClean="0">
                <a:solidFill>
                  <a:srgbClr val="FF0000"/>
                </a:solidFill>
              </a:rPr>
              <a:t>中的</a:t>
            </a:r>
            <a:r>
              <a:rPr lang="en-US" altLang="zh-TW" b="1" dirty="0" smtClean="0">
                <a:solidFill>
                  <a:srgbClr val="FF0000"/>
                </a:solidFill>
              </a:rPr>
              <a:t>docs</a:t>
            </a:r>
            <a:r>
              <a:rPr lang="zh-TW" altLang="en-US" b="1" dirty="0" smtClean="0">
                <a:solidFill>
                  <a:srgbClr val="FF0000"/>
                </a:solidFill>
              </a:rPr>
              <a:t>資料</a:t>
            </a:r>
            <a:r>
              <a:rPr lang="zh-TW" altLang="en-US" b="1" dirty="0">
                <a:solidFill>
                  <a:srgbClr val="FF0000"/>
                </a:solidFill>
              </a:rPr>
              <a:t>匣內的 </a:t>
            </a:r>
            <a:r>
              <a:rPr lang="en-US" altLang="zh-TW" b="1" dirty="0" err="1">
                <a:solidFill>
                  <a:srgbClr val="FF0000"/>
                </a:solidFill>
              </a:rPr>
              <a:t>coremaker</a:t>
            </a:r>
            <a:r>
              <a:rPr lang="zh-TW" altLang="en-US" b="1" dirty="0">
                <a:solidFill>
                  <a:srgbClr val="FF0000"/>
                </a:solidFill>
              </a:rPr>
              <a:t>操作指南</a:t>
            </a:r>
            <a:r>
              <a:rPr lang="en-US" altLang="zh-TW" b="1" dirty="0">
                <a:solidFill>
                  <a:srgbClr val="FF0000"/>
                </a:solidFill>
              </a:rPr>
              <a:t>_V1.1.pdf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39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>
          <a:xfrm>
            <a:off x="112087" y="1484784"/>
            <a:ext cx="9656158" cy="579243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在</a:t>
            </a:r>
            <a:r>
              <a:rPr lang="en-US" altLang="zh-TW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zh-TW" altLang="en-US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命令提示字元</a:t>
            </a:r>
            <a:r>
              <a:rPr lang="en-US" altLang="zh-TW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zh-TW" altLang="en-US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下，輸入</a:t>
            </a:r>
            <a:r>
              <a:rPr lang="en-US" altLang="zh-TW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en-US" altLang="zh-TW" sz="138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</a:t>
            </a:r>
            <a:r>
              <a:rPr lang="en-US" altLang="zh-TW" sz="138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clone --</a:t>
            </a:r>
            <a:r>
              <a:rPr lang="en-US" altLang="zh-TW" sz="138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recurse</a:t>
            </a:r>
            <a:r>
              <a:rPr lang="en-US" altLang="zh-TW" sz="138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-submodules https://github.com/</a:t>
            </a:r>
            <a:r>
              <a:rPr lang="en-US" altLang="zh-TW" sz="138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CoretronicMEMS</a:t>
            </a:r>
            <a:r>
              <a:rPr lang="en-US" altLang="zh-TW" sz="138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/CoreMaker-01.git</a:t>
            </a:r>
            <a:r>
              <a:rPr lang="en-US" altLang="zh-TW" sz="138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zh-TW" altLang="en-US" sz="138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6576" y="0"/>
            <a:ext cx="8136904" cy="1556792"/>
          </a:xfrm>
        </p:spPr>
        <p:txBody>
          <a:bodyPr>
            <a:normAutofit/>
          </a:bodyPr>
          <a:lstStyle/>
          <a:p>
            <a:r>
              <a:rPr lang="zh-TW" altLang="en-US" sz="3900" dirty="0"/>
              <a:t>三、開發環境設定 </a:t>
            </a:r>
            <a:r>
              <a:rPr lang="en-US" altLang="zh-TW" sz="3900" dirty="0" smtClean="0"/>
              <a:t>II</a:t>
            </a:r>
            <a:br>
              <a:rPr lang="en-US" altLang="zh-TW" sz="3900" dirty="0" smtClean="0"/>
            </a:br>
            <a:r>
              <a:rPr lang="zh-TW" altLang="en-US" sz="3900" dirty="0" smtClean="0"/>
              <a:t>下載</a:t>
            </a:r>
            <a:r>
              <a:rPr lang="zh-TW" altLang="en-US" sz="3900" dirty="0"/>
              <a:t>韌體原始程式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72" y="2204864"/>
            <a:ext cx="947938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7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272480" y="1404119"/>
            <a:ext cx="7066962" cy="5121225"/>
            <a:chOff x="416496" y="1124744"/>
            <a:chExt cx="7066962" cy="5121225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496" y="1124744"/>
              <a:ext cx="7066962" cy="5121225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6" name="矩形 5"/>
            <p:cNvSpPr/>
            <p:nvPr/>
          </p:nvSpPr>
          <p:spPr>
            <a:xfrm>
              <a:off x="529774" y="4286814"/>
              <a:ext cx="3271098" cy="1878490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63"/>
            </a:p>
          </p:txBody>
        </p:sp>
      </p:grpSp>
      <p:sp>
        <p:nvSpPr>
          <p:cNvPr id="8" name="圓角矩形 7"/>
          <p:cNvSpPr/>
          <p:nvPr/>
        </p:nvSpPr>
        <p:spPr>
          <a:xfrm>
            <a:off x="3296816" y="3511280"/>
            <a:ext cx="6435208" cy="90690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hlinkClick r:id="rId3"/>
              </a:rPr>
              <a:t>https://sensiml.com/download/</a:t>
            </a:r>
            <a:endParaRPr lang="en-US" altLang="zh-TW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  <a:p>
            <a:pPr algn="ctr"/>
            <a:r>
              <a:rPr lang="zh-TW" alt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下載 </a:t>
            </a:r>
            <a:r>
              <a:rPr lang="en-US" altLang="zh-TW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SensiML</a:t>
            </a:r>
            <a:r>
              <a:rPr lang="en-US" altLang="zh-TW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Data Capture Lab </a:t>
            </a:r>
            <a:r>
              <a:rPr lang="zh-TW" alt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並安裝</a:t>
            </a:r>
          </a:p>
        </p:txBody>
      </p:sp>
      <p:sp>
        <p:nvSpPr>
          <p:cNvPr id="9" name="標題 1"/>
          <p:cNvSpPr txBox="1">
            <a:spLocks/>
          </p:cNvSpPr>
          <p:nvPr/>
        </p:nvSpPr>
        <p:spPr bwMode="ltGray">
          <a:xfrm>
            <a:off x="1136576" y="-1"/>
            <a:ext cx="8136904" cy="1404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TW" altLang="en-US" sz="3600" b="1" kern="1200" spc="300">
                <a:solidFill>
                  <a:srgbClr val="88888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TW" altLang="en-US" sz="3900" dirty="0"/>
              <a:t>三、開發環境設定 </a:t>
            </a:r>
            <a:r>
              <a:rPr lang="en-US" altLang="zh-TW" sz="3900" dirty="0" smtClean="0"/>
              <a:t>III</a:t>
            </a:r>
            <a:endParaRPr lang="en-US" altLang="zh-TW" sz="3900" dirty="0"/>
          </a:p>
          <a:p>
            <a:r>
              <a:rPr lang="zh-TW" altLang="en-US" sz="3900" dirty="0" smtClean="0"/>
              <a:t>安裝</a:t>
            </a:r>
            <a:r>
              <a:rPr lang="zh-TW" altLang="en-US" sz="3900" dirty="0"/>
              <a:t>資料擷取工具</a:t>
            </a:r>
          </a:p>
        </p:txBody>
      </p:sp>
    </p:spTree>
    <p:extLst>
      <p:ext uri="{BB962C8B-B14F-4D97-AF65-F5344CB8AC3E}">
        <p14:creationId xmlns:p14="http://schemas.microsoft.com/office/powerpoint/2010/main" val="643553266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20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簡報2" id="{EA4097B7-5B42-4B7F-9650-C58EC5690E57}" vid="{FB551F90-715F-41A3-8BF9-4D68180117E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附件一、資策會2022簡報範本_通用格式</Template>
  <TotalTime>1326</TotalTime>
  <Words>1487</Words>
  <Application>Microsoft Office PowerPoint</Application>
  <PresentationFormat>A4 紙張 (210x297 公釐)</PresentationFormat>
  <Paragraphs>237</Paragraphs>
  <Slides>43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43</vt:i4>
      </vt:variant>
    </vt:vector>
  </HeadingPairs>
  <TitlesOfParts>
    <vt:vector size="55" baseType="lpstr">
      <vt:lpstr>Microsoft YaHei</vt:lpstr>
      <vt:lpstr>Microsoft YaHei UI</vt:lpstr>
      <vt:lpstr>微軟正黑體</vt:lpstr>
      <vt:lpstr>新細明體</vt:lpstr>
      <vt:lpstr>標楷體</vt:lpstr>
      <vt:lpstr>Arial</vt:lpstr>
      <vt:lpstr>Arial Black</vt:lpstr>
      <vt:lpstr>Calibri</vt:lpstr>
      <vt:lpstr>Times New Roman</vt:lpstr>
      <vt:lpstr>Wingdings</vt:lpstr>
      <vt:lpstr>Wingdings 2</vt:lpstr>
      <vt:lpstr>2020簡報範本_light</vt:lpstr>
      <vt:lpstr>CoreMaker-01 智慧語音電梯按鈕</vt:lpstr>
      <vt:lpstr>大綱</vt:lpstr>
      <vt:lpstr>一、應用情境概述</vt:lpstr>
      <vt:lpstr>二、系統介紹 – 運作流程</vt:lpstr>
      <vt:lpstr>二、系統介紹 – 系統動作流程圖</vt:lpstr>
      <vt:lpstr>二、系統介紹 – 硬體接線</vt:lpstr>
      <vt:lpstr>三、開發環境設定 I 作業環境要求與套件安裝</vt:lpstr>
      <vt:lpstr>三、開發環境設定 II 下載韌體原始程式</vt:lpstr>
      <vt:lpstr>PowerPoint 簡報</vt:lpstr>
      <vt:lpstr>四、韌體設定與修改 I 匯入CoreMaker設定檔</vt:lpstr>
      <vt:lpstr>四、韌體設定與修改 II 韌體程式修改1</vt:lpstr>
      <vt:lpstr>四、韌體設定與修改 III 韌體程式修改2</vt:lpstr>
      <vt:lpstr>四、韌體設定與修改 IV 韌體重新編譯</vt:lpstr>
      <vt:lpstr>四、韌體設定與修改 V 進入燒錄模式</vt:lpstr>
      <vt:lpstr>四、韌體設定與修改 VI 韌體燒錄</vt:lpstr>
      <vt:lpstr>五、範本錄製與取樣 I 連接CoreMaker I</vt:lpstr>
      <vt:lpstr>五、範本錄製與取樣 II 連接CoreMaker II</vt:lpstr>
      <vt:lpstr>五、範本錄製與取樣 III 建立 Sensor Configuration I</vt:lpstr>
      <vt:lpstr>五、範本錄製與取樣 IV 建立 Sensor Configuration II</vt:lpstr>
      <vt:lpstr>五、範本錄製與取樣 V 連線Data Capture Lab</vt:lpstr>
      <vt:lpstr>五、範本錄製與取樣 VI 錄製聲音資料</vt:lpstr>
      <vt:lpstr>五、範本錄製與取樣 VII 上傳聲音資料</vt:lpstr>
      <vt:lpstr>五、範本錄製與取樣 VIII 切換成標記模式</vt:lpstr>
      <vt:lpstr>五、範本錄製與取樣 IX 建立標籤</vt:lpstr>
      <vt:lpstr>五、範本錄製與取樣 X 建立手動標記 Session</vt:lpstr>
      <vt:lpstr>五、範本錄製與取樣 XI 選擇欲標記的音檔</vt:lpstr>
      <vt:lpstr>五、範本錄製與取樣 XII 標記資料</vt:lpstr>
      <vt:lpstr>六、AI模型製作 I 登入訓練網頁</vt:lpstr>
      <vt:lpstr>六、AI模型製作 II 建立模型 1</vt:lpstr>
      <vt:lpstr>六、AI模型製作 III 建立模型 2</vt:lpstr>
      <vt:lpstr>六、AI模型製作 IV 建立模型 3</vt:lpstr>
      <vt:lpstr>六、AI模型製作 V 建立模型 4</vt:lpstr>
      <vt:lpstr>六、AI模型製作 VI 建立模型 5</vt:lpstr>
      <vt:lpstr>六、AI模型製作 VII 模型測試</vt:lpstr>
      <vt:lpstr>六、AI模型製作 VIII 模型下載</vt:lpstr>
      <vt:lpstr>六、AI模型製作 IX 模型編譯與燒錄</vt:lpstr>
      <vt:lpstr>六、AI模型製作 X 模型驗證</vt:lpstr>
      <vt:lpstr>七、Arduino程式編寫 I 變數宣告與Setup()函式</vt:lpstr>
      <vt:lpstr>七、Arduino程式編寫 II Loop()函式</vt:lpstr>
      <vt:lpstr>七、Arduino程式編寫 III HMI觸控面板 1</vt:lpstr>
      <vt:lpstr>七、Arduino程式編寫 III HMI觸控面板 2</vt:lpstr>
      <vt:lpstr>八、成果展示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(簡報標題)</dc:title>
  <dc:creator>崔智萱 Nicole Tsui</dc:creator>
  <cp:lastModifiedBy>Frank</cp:lastModifiedBy>
  <cp:revision>178</cp:revision>
  <dcterms:created xsi:type="dcterms:W3CDTF">2021-12-22T06:46:25Z</dcterms:created>
  <dcterms:modified xsi:type="dcterms:W3CDTF">2022-07-07T09:32:13Z</dcterms:modified>
  <cp:category/>
</cp:coreProperties>
</file>

<file path=docProps/thumbnail.jpeg>
</file>